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4" r:id="rId3"/>
    <p:sldId id="265" r:id="rId4"/>
    <p:sldId id="266" r:id="rId5"/>
    <p:sldId id="273" r:id="rId6"/>
    <p:sldId id="275" r:id="rId7"/>
    <p:sldId id="274" r:id="rId8"/>
    <p:sldId id="263" r:id="rId9"/>
    <p:sldId id="270" r:id="rId10"/>
    <p:sldId id="271" r:id="rId11"/>
    <p:sldId id="272" r:id="rId12"/>
    <p:sldId id="269" r:id="rId13"/>
    <p:sldId id="268" r:id="rId14"/>
    <p:sldId id="276" r:id="rId15"/>
    <p:sldId id="277" r:id="rId16"/>
    <p:sldId id="267" r:id="rId17"/>
  </p:sldIdLst>
  <p:sldSz cx="9144000" cy="5143500" type="screen16x9"/>
  <p:notesSz cx="6797675" cy="9926638"/>
  <p:defaultTextStyle>
    <a:defPPr>
      <a:defRPr lang="de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">
          <p15:clr>
            <a:srgbClr val="A4A3A4"/>
          </p15:clr>
        </p15:guide>
        <p15:guide id="2" orient="horz" pos="1743">
          <p15:clr>
            <a:srgbClr val="A4A3A4"/>
          </p15:clr>
        </p15:guide>
        <p15:guide id="3" orient="horz" pos="3062">
          <p15:clr>
            <a:srgbClr val="A4A3A4"/>
          </p15:clr>
        </p15:guide>
        <p15:guide id="4" orient="horz" pos="3185">
          <p15:clr>
            <a:srgbClr val="A4A3A4"/>
          </p15:clr>
        </p15:guide>
        <p15:guide id="5" orient="horz" pos="2854">
          <p15:clr>
            <a:srgbClr val="A4A3A4"/>
          </p15:clr>
        </p15:guide>
        <p15:guide id="6" pos="155">
          <p15:clr>
            <a:srgbClr val="A4A3A4"/>
          </p15:clr>
        </p15:guide>
        <p15:guide id="7" pos="464">
          <p15:clr>
            <a:srgbClr val="A4A3A4"/>
          </p15:clr>
        </p15:guide>
        <p15:guide id="8" pos="3001">
          <p15:clr>
            <a:srgbClr val="A4A3A4"/>
          </p15:clr>
        </p15:guide>
        <p15:guide id="9" pos="5297">
          <p15:clr>
            <a:srgbClr val="A4A3A4"/>
          </p15:clr>
        </p15:guide>
        <p15:guide id="10" pos="2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000000"/>
    <a:srgbClr val="FFFFFF"/>
    <a:srgbClr val="004563"/>
    <a:srgbClr val="99C5C8"/>
    <a:srgbClr val="004893"/>
    <a:srgbClr val="C3C4C5"/>
    <a:srgbClr val="FF1821"/>
    <a:srgbClr val="103184"/>
    <a:srgbClr val="497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4" autoAdjust="0"/>
    <p:restoredTop sz="87823" autoAdjust="0"/>
  </p:normalViewPr>
  <p:slideViewPr>
    <p:cSldViewPr snapToGrid="0" showGuides="1">
      <p:cViewPr varScale="1">
        <p:scale>
          <a:sx n="66" d="100"/>
          <a:sy n="66" d="100"/>
        </p:scale>
        <p:origin x="78" y="366"/>
      </p:cViewPr>
      <p:guideLst>
        <p:guide orient="horz" pos="290"/>
        <p:guide orient="horz" pos="1743"/>
        <p:guide orient="horz" pos="3062"/>
        <p:guide orient="horz" pos="3185"/>
        <p:guide orient="horz" pos="2854"/>
        <p:guide pos="155"/>
        <p:guide pos="464"/>
        <p:guide pos="3001"/>
        <p:guide pos="5297"/>
        <p:guide pos="2758"/>
      </p:guideLst>
    </p:cSldViewPr>
  </p:slideViewPr>
  <p:outlineViewPr>
    <p:cViewPr>
      <p:scale>
        <a:sx n="33" d="100"/>
        <a:sy n="33" d="100"/>
      </p:scale>
      <p:origin x="0" y="-154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-395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>
              <a:latin typeface="Century Gothic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97110-58D1-4B08-BE59-907D76DEA1EA}" type="datetimeFigureOut">
              <a:rPr lang="de-CH" smtClean="0">
                <a:latin typeface="Century Gothic" pitchFamily="34" charset="0"/>
              </a:rPr>
              <a:pPr/>
              <a:t>16.09.2016</a:t>
            </a:fld>
            <a:endParaRPr lang="de-CH" dirty="0">
              <a:latin typeface="Century Gothic" pitchFamily="34" charset="0"/>
            </a:endParaRPr>
          </a:p>
        </p:txBody>
      </p:sp>
      <p:sp>
        <p:nvSpPr>
          <p:cNvPr id="4" name="Fuss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>
              <a:latin typeface="Century Gothic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20653-8663-42A7-A389-D0316F5AB622}" type="slidenum">
              <a:rPr lang="de-CH" smtClean="0">
                <a:latin typeface="Century Gothic" pitchFamily="34" charset="0"/>
              </a:rPr>
              <a:pPr/>
              <a:t>‹Nr.›</a:t>
            </a:fld>
            <a:endParaRPr lang="de-CH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fld id="{FDCDEFE6-5B54-4838-86E6-97123BEF1300}" type="datetimeFigureOut">
              <a:rPr lang="de-CH" smtClean="0"/>
              <a:pPr/>
              <a:t>16.09.2016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Textmasterformat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6" name="Fuss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fld id="{903BB967-652B-44E3-AC85-B50B589029DD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907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7697" y="422910"/>
            <a:ext cx="7284734" cy="643890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727696" y="1257210"/>
            <a:ext cx="7671600" cy="33534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Bild 8" descr="axa_finanz_sicher_r_rg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3211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7697" y="422910"/>
            <a:ext cx="7284734" cy="643890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64294" cy="33534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Bild 8" descr="axa_finanz_sicher_r_rg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Inhaltsplatzhalter 3"/>
          <p:cNvSpPr>
            <a:spLocks noGrp="1"/>
          </p:cNvSpPr>
          <p:nvPr>
            <p:ph sz="quarter" idx="16"/>
          </p:nvPr>
        </p:nvSpPr>
        <p:spPr>
          <a:xfrm>
            <a:off x="4613896" y="1268640"/>
            <a:ext cx="3764294" cy="33534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918763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27697" y="422910"/>
            <a:ext cx="7284734" cy="643890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64294" cy="3353400"/>
          </a:xfrm>
          <a:solidFill>
            <a:schemeClr val="bg1">
              <a:alpha val="45000"/>
            </a:schemeClr>
          </a:solidFill>
        </p:spPr>
        <p:txBody>
          <a:bodyPr/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pic>
        <p:nvPicPr>
          <p:cNvPr id="7" name="Bild 8" descr="axa_finanz_sicher_r_rg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Inhaltsplatzhalter 3"/>
          <p:cNvSpPr>
            <a:spLocks noGrp="1"/>
          </p:cNvSpPr>
          <p:nvPr>
            <p:ph sz="quarter" idx="16"/>
          </p:nvPr>
        </p:nvSpPr>
        <p:spPr>
          <a:xfrm>
            <a:off x="4613896" y="1268640"/>
            <a:ext cx="3764294" cy="3353400"/>
          </a:xfrm>
        </p:spPr>
        <p:txBody>
          <a:bodyPr/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695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cocgeek.com/wp-content/uploads/2015/09/First-Screenshot-of-COC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 8" descr="axa_finanz_sicher_r_rgb.eps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923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cocgeek.com/wp-content/uploads/2015/09/First-Screenshot-of-COC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27696" y="374491"/>
            <a:ext cx="7221857" cy="688499"/>
          </a:xfrm>
          <a:prstGeom prst="rect">
            <a:avLst/>
          </a:prstGeom>
          <a:solidFill>
            <a:srgbClr val="00CC66">
              <a:alpha val="26000"/>
            </a:srgbClr>
          </a:solidFill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7200" y="1173692"/>
            <a:ext cx="7668000" cy="3629696"/>
          </a:xfrm>
          <a:prstGeom prst="rect">
            <a:avLst/>
          </a:prstGeom>
          <a:solidFill>
            <a:srgbClr val="00CC66">
              <a:alpha val="15000"/>
            </a:srgbClr>
          </a:solidFill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cxnSp>
        <p:nvCxnSpPr>
          <p:cNvPr id="16" name="Gerade Verbindung 15"/>
          <p:cNvCxnSpPr/>
          <p:nvPr/>
        </p:nvCxnSpPr>
        <p:spPr>
          <a:xfrm>
            <a:off x="727696" y="1069766"/>
            <a:ext cx="7681293" cy="0"/>
          </a:xfrm>
          <a:prstGeom prst="line">
            <a:avLst/>
          </a:prstGeom>
          <a:ln w="63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Bild 18" descr="axa_finanz_sicher_r_rgb.eps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/>
          <a:stretch/>
        </p:blipFill>
        <p:spPr>
          <a:xfrm>
            <a:off x="8770712" y="4803388"/>
            <a:ext cx="276557" cy="252800"/>
          </a:xfrm>
          <a:prstGeom prst="rect">
            <a:avLst/>
          </a:prstGeom>
        </p:spPr>
      </p:pic>
      <p:pic>
        <p:nvPicPr>
          <p:cNvPr id="12" name="Bild 8" descr="axa_finanz_sicher_r_rgb.eps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51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71" r:id="rId2"/>
    <p:sldLayoutId id="2147483772" r:id="rId3"/>
    <p:sldLayoutId id="2147483770" r:id="rId4"/>
  </p:sldLayoutIdLst>
  <p:transition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chemeClr val="accent6"/>
        </a:buClr>
        <a:buSzPct val="110000"/>
        <a:buFont typeface="Wingdings" charset="2"/>
        <a:buChar char="§"/>
        <a:defRPr lang="de-CH" sz="1800" b="1" kern="1200" dirty="0" smtClean="0">
          <a:solidFill>
            <a:schemeClr val="accent4"/>
          </a:solidFill>
          <a:latin typeface="+mj-lt"/>
          <a:ea typeface="+mn-ea"/>
          <a:cs typeface="Arial" pitchFamily="34" charset="0"/>
        </a:defRPr>
      </a:lvl1pPr>
      <a:lvl2pPr marL="522000" indent="-252000" algn="l" defTabSz="457200" rtl="0" eaLnBrk="1" latinLnBrk="0" hangingPunct="1">
        <a:spcBef>
          <a:spcPts val="400"/>
        </a:spcBef>
        <a:buClrTx/>
        <a:buFont typeface="Symbol" charset="2"/>
        <a:buChar char="-"/>
        <a:defRPr lang="de-CH" sz="1800" b="1" kern="1200" dirty="0" smtClean="0">
          <a:solidFill>
            <a:schemeClr val="accent4"/>
          </a:solidFill>
          <a:latin typeface="+mj-lt"/>
          <a:ea typeface="+mn-ea"/>
          <a:cs typeface="Arial" pitchFamily="34" charset="0"/>
        </a:defRPr>
      </a:lvl2pPr>
      <a:lvl3pPr marL="720000" indent="-216000" algn="l" defTabSz="457200" rtl="0" eaLnBrk="1" latinLnBrk="0" hangingPunct="1">
        <a:spcBef>
          <a:spcPts val="350"/>
        </a:spcBef>
        <a:buClr>
          <a:schemeClr val="accent2"/>
        </a:buClr>
        <a:buSzPct val="110000"/>
        <a:buFont typeface="Wingdings" charset="2"/>
        <a:buChar char="§"/>
        <a:defRPr lang="de-CH" sz="1600" b="1" kern="1200" dirty="0" smtClean="0">
          <a:solidFill>
            <a:schemeClr val="accent4"/>
          </a:solidFill>
          <a:latin typeface="+mj-lt"/>
          <a:ea typeface="+mn-ea"/>
          <a:cs typeface="Arial" pitchFamily="34" charset="0"/>
        </a:defRPr>
      </a:lvl3pPr>
      <a:lvl4pPr marL="936000" indent="-216000" algn="l" defTabSz="457200" rtl="0" eaLnBrk="1" latinLnBrk="0" hangingPunct="1">
        <a:spcBef>
          <a:spcPts val="350"/>
        </a:spcBef>
        <a:buFont typeface="Symbol" charset="2"/>
        <a:buChar char="-"/>
        <a:defRPr lang="de-CH" sz="1600" b="1" kern="1200" dirty="0" smtClean="0">
          <a:solidFill>
            <a:schemeClr val="accent4"/>
          </a:solidFill>
          <a:latin typeface="+mj-lt"/>
          <a:ea typeface="+mn-ea"/>
          <a:cs typeface="Arial" pitchFamily="34" charset="0"/>
        </a:defRPr>
      </a:lvl4pPr>
      <a:lvl5pPr marL="1134000" indent="-198000" algn="l" defTabSz="457200" rtl="0" eaLnBrk="1" latinLnBrk="0" hangingPunct="1">
        <a:spcBef>
          <a:spcPts val="300"/>
        </a:spcBef>
        <a:buClr>
          <a:schemeClr val="tx2"/>
        </a:buClr>
        <a:buSzPct val="110000"/>
        <a:buFont typeface="Wingdings" charset="2"/>
        <a:buChar char="§"/>
        <a:tabLst/>
        <a:defRPr lang="de-CH" sz="1400" b="1" kern="1200" dirty="0">
          <a:solidFill>
            <a:schemeClr val="accent4"/>
          </a:solidFill>
          <a:latin typeface="+mj-lt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CH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hyperlink" Target="https://marvelapp.com/1a36a87" TargetMode="External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zurich16.azurewebsites.ne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emf"/><Relationship Id="rId7" Type="http://schemas.microsoft.com/office/2007/relationships/hdphoto" Target="../media/hdphoto4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4881563"/>
            <a:ext cx="487363" cy="160337"/>
          </a:xfrm>
          <a:prstGeom prst="rect">
            <a:avLst/>
          </a:prstGeom>
        </p:spPr>
        <p:txBody>
          <a:bodyPr/>
          <a:lstStyle/>
          <a:p>
            <a:fld id="{3801209A-EBCB-4229-9A21-B7869465F47A}" type="slidenum">
              <a:rPr lang="de-CH" smtClean="0"/>
              <a:pPr/>
              <a:t>1</a:t>
            </a:fld>
            <a:r>
              <a:rPr lang="de-CH" dirty="0"/>
              <a:t>   |  </a:t>
            </a:r>
          </a:p>
        </p:txBody>
      </p:sp>
      <p:pic>
        <p:nvPicPr>
          <p:cNvPr id="12" name="Bild 8" descr="axa_finanz_sicher_r_rgb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pic>
        <p:nvPicPr>
          <p:cNvPr id="11" name="Grafik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89" y="220799"/>
            <a:ext cx="4962109" cy="1867607"/>
          </a:xfrm>
          <a:prstGeom prst="rect">
            <a:avLst/>
          </a:prstGeom>
          <a:noFill/>
        </p:spPr>
      </p:pic>
      <p:pic>
        <p:nvPicPr>
          <p:cNvPr id="14" name="Grafik 13">
            <a:hlinkClick r:id="rId4"/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85154" y="132840"/>
            <a:ext cx="3115945" cy="2180687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" r="40073"/>
          <a:stretch/>
        </p:blipFill>
        <p:spPr bwMode="auto">
          <a:xfrm>
            <a:off x="7243126" y="2460376"/>
            <a:ext cx="1648530" cy="1945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s://pbs.twimg.com/media/CquOwq4WYAABg5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54" y="3010724"/>
            <a:ext cx="1557972" cy="11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uppieren 14"/>
          <p:cNvGrpSpPr/>
          <p:nvPr/>
        </p:nvGrpSpPr>
        <p:grpSpPr>
          <a:xfrm>
            <a:off x="181389" y="2863875"/>
            <a:ext cx="1967451" cy="1476651"/>
            <a:chOff x="1151255" y="501332"/>
            <a:chExt cx="5125839" cy="3847148"/>
          </a:xfrm>
        </p:grpSpPr>
        <p:pic>
          <p:nvPicPr>
            <p:cNvPr id="19" name="Picture 2" descr="http://futurist.buzz/wp/wp-content/uploads/2015/01/hololens-rep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255" y="501332"/>
              <a:ext cx="5125839" cy="3847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Bild 8" descr="axa_finanz_sicher_r_rgb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22"/>
            <a:stretch/>
          </p:blipFill>
          <p:spPr>
            <a:xfrm>
              <a:off x="1416847" y="883920"/>
              <a:ext cx="385738" cy="359728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pic>
        <p:nvPicPr>
          <p:cNvPr id="21" name="Grafik 20" descr="http://ingress-store.com/modules/smartblog/images/6-single-default.jp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r="25101"/>
          <a:stretch/>
        </p:blipFill>
        <p:spPr bwMode="auto">
          <a:xfrm>
            <a:off x="3911690" y="2992240"/>
            <a:ext cx="1463316" cy="14697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itel 5"/>
          <p:cNvSpPr txBox="1">
            <a:spLocks/>
          </p:cNvSpPr>
          <p:nvPr/>
        </p:nvSpPr>
        <p:spPr>
          <a:xfrm>
            <a:off x="249610" y="2212360"/>
            <a:ext cx="7294190" cy="759628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</a:rPr>
              <a:t>Insurance – As Simple as a Game</a:t>
            </a:r>
          </a:p>
        </p:txBody>
      </p:sp>
      <p:sp>
        <p:nvSpPr>
          <p:cNvPr id="23" name="Titel 5"/>
          <p:cNvSpPr txBox="1">
            <a:spLocks/>
          </p:cNvSpPr>
          <p:nvPr/>
        </p:nvSpPr>
        <p:spPr>
          <a:xfrm>
            <a:off x="4777613" y="4518109"/>
            <a:ext cx="3835344" cy="523791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aka “Clash of Claims”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1761836" y="3549449"/>
            <a:ext cx="1956098" cy="1355059"/>
            <a:chOff x="1008904" y="3549449"/>
            <a:chExt cx="1956098" cy="1355059"/>
          </a:xfrm>
        </p:grpSpPr>
        <p:pic>
          <p:nvPicPr>
            <p:cNvPr id="1035" name="Picture 11" descr="https://pbs.twimg.com/media/CrLvjSPXYAAh_gZ.jpg:large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1" t="28179" r="9391"/>
            <a:stretch/>
          </p:blipFill>
          <p:spPr bwMode="auto">
            <a:xfrm>
              <a:off x="1008904" y="3549449"/>
              <a:ext cx="1956098" cy="1355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Bild 8" descr="axa_finanz_sicher_r_rgb.eps"/>
            <p:cNvPicPr>
              <a:picLocks noChangeAspect="1"/>
            </p:cNvPicPr>
            <p:nvPr/>
          </p:nvPicPr>
          <p:blipFill rotWithShape="1">
            <a:blip r:embed="rId2">
              <a:lum bright="2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22"/>
            <a:stretch/>
          </p:blipFill>
          <p:spPr>
            <a:xfrm>
              <a:off x="2686489" y="3897630"/>
              <a:ext cx="186770" cy="174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0327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3: </a:t>
            </a:r>
            <a:r>
              <a:rPr lang="en-US" dirty="0">
                <a:sym typeface="Wingdings" panose="05000000000000000000" pitchFamily="2" charset="2"/>
              </a:rPr>
              <a:t>Augmented reality interactions</a:t>
            </a:r>
            <a:endParaRPr lang="de-CH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57218" cy="366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problem</a:t>
            </a:r>
          </a:p>
          <a:p>
            <a:pPr lvl="1"/>
            <a:r>
              <a:rPr lang="en-US" dirty="0"/>
              <a:t>Insurance is hard to see</a:t>
            </a:r>
          </a:p>
          <a:p>
            <a:pPr lvl="1"/>
            <a:r>
              <a:rPr lang="en-US" dirty="0"/>
              <a:t>Insurance is hard to touch</a:t>
            </a:r>
          </a:p>
          <a:p>
            <a:pPr lvl="1"/>
            <a:r>
              <a:rPr lang="en-US" dirty="0"/>
              <a:t>Insurance is hard to understand</a:t>
            </a:r>
          </a:p>
          <a:p>
            <a:pPr lvl="1"/>
            <a:r>
              <a:rPr lang="en-US" dirty="0"/>
              <a:t>Insurance needs advice from agents </a:t>
            </a:r>
          </a:p>
          <a:p>
            <a:pPr lvl="1"/>
            <a:endParaRPr lang="en-US" dirty="0"/>
          </a:p>
          <a:p>
            <a:r>
              <a:rPr lang="en-US" dirty="0"/>
              <a:t>Augmented Reality / AR</a:t>
            </a:r>
          </a:p>
          <a:p>
            <a:pPr lvl="1"/>
            <a:r>
              <a:rPr lang="en-US" dirty="0"/>
              <a:t>Makes things easy to see</a:t>
            </a:r>
          </a:p>
          <a:p>
            <a:pPr lvl="1"/>
            <a:r>
              <a:rPr lang="en-US" dirty="0"/>
              <a:t>Makes things touchable</a:t>
            </a:r>
          </a:p>
          <a:p>
            <a:pPr lvl="1"/>
            <a:r>
              <a:rPr lang="en-US" dirty="0"/>
              <a:t>Makes things interactive</a:t>
            </a:r>
          </a:p>
          <a:p>
            <a:pPr lvl="1"/>
            <a:r>
              <a:rPr lang="en-US" dirty="0"/>
              <a:t>Especially in Games</a:t>
            </a:r>
          </a:p>
        </p:txBody>
      </p:sp>
      <p:sp>
        <p:nvSpPr>
          <p:cNvPr id="30" name="Inhaltsplatzhalter 29"/>
          <p:cNvSpPr>
            <a:spLocks noGrp="1"/>
          </p:cNvSpPr>
          <p:nvPr>
            <p:ph sz="quarter" idx="16"/>
          </p:nvPr>
        </p:nvSpPr>
        <p:spPr>
          <a:xfrm>
            <a:off x="4613895" y="1268640"/>
            <a:ext cx="3964047" cy="366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Your job?</a:t>
            </a:r>
          </a:p>
          <a:p>
            <a:pPr lvl="1"/>
            <a:r>
              <a:rPr lang="en-US" dirty="0"/>
              <a:t>Could we use AR to explain insurance?</a:t>
            </a:r>
          </a:p>
          <a:p>
            <a:pPr lvl="1"/>
            <a:r>
              <a:rPr lang="en-US" dirty="0"/>
              <a:t>Could we introduce an insurance agent as a Hologram?</a:t>
            </a:r>
          </a:p>
          <a:p>
            <a:pPr lvl="1"/>
            <a:r>
              <a:rPr lang="en-US" dirty="0"/>
              <a:t>Could AR help onboarding a customer with insurance? (see topic 1)</a:t>
            </a:r>
          </a:p>
          <a:p>
            <a:pPr lvl="1"/>
            <a:r>
              <a:rPr lang="en-US" dirty="0"/>
              <a:t>Could we use AR to capture a crashed car digitally?</a:t>
            </a:r>
          </a:p>
          <a:p>
            <a:r>
              <a:rPr lang="en-US" dirty="0"/>
              <a:t>Use our </a:t>
            </a:r>
            <a:r>
              <a:rPr lang="en-US" dirty="0" err="1"/>
              <a:t>Hololens</a:t>
            </a:r>
            <a:r>
              <a:rPr lang="en-US" dirty="0"/>
              <a:t> at the Booth</a:t>
            </a:r>
          </a:p>
          <a:p>
            <a:r>
              <a:rPr lang="en-US" dirty="0"/>
              <a:t>Use your Smartphones</a:t>
            </a:r>
            <a:br>
              <a:rPr lang="en-US" dirty="0"/>
            </a:br>
            <a:r>
              <a:rPr lang="en-US" dirty="0"/>
              <a:t>as an AR tool</a:t>
            </a:r>
          </a:p>
        </p:txBody>
      </p:sp>
      <p:pic>
        <p:nvPicPr>
          <p:cNvPr id="5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565" y="4054880"/>
            <a:ext cx="1176912" cy="74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lh3.googleusercontent.com/K0nTe1vRNUcTz8WD6s9z0-bdRQEx_HBjy7A2im20fNef2gDz8gznJ76iRSrNbktrAzw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21" y="4427176"/>
            <a:ext cx="570543" cy="5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14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4: </a:t>
            </a:r>
            <a:r>
              <a:rPr lang="en-US" dirty="0">
                <a:sym typeface="Wingdings" panose="05000000000000000000" pitchFamily="2" charset="2"/>
              </a:rPr>
              <a:t>Insurance products within a Game</a:t>
            </a:r>
            <a:endParaRPr lang="de-CH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57218" cy="3669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problem</a:t>
            </a:r>
          </a:p>
          <a:p>
            <a:pPr lvl="1"/>
            <a:r>
              <a:rPr lang="en-US" dirty="0"/>
              <a:t>Insurance are insuring your real things – but is virtual</a:t>
            </a:r>
          </a:p>
          <a:p>
            <a:pPr lvl="1"/>
            <a:r>
              <a:rPr lang="en-US" dirty="0"/>
              <a:t>We insure your favorite objects and beloved ones (you, car, Mac, house, health, vacation, credit card) if something happens</a:t>
            </a:r>
          </a:p>
          <a:p>
            <a:r>
              <a:rPr lang="en-US" dirty="0"/>
              <a:t>And your Virtual ones in Games?</a:t>
            </a:r>
          </a:p>
          <a:p>
            <a:pPr lvl="1"/>
            <a:r>
              <a:rPr lang="en-US" dirty="0"/>
              <a:t>You also have virtual favorites</a:t>
            </a:r>
          </a:p>
          <a:p>
            <a:pPr lvl="1"/>
            <a:r>
              <a:rPr lang="en-US" dirty="0"/>
              <a:t>Your Pokémon, your Clans, your Fortress, your Army, yourself – but with 3 Life's, your car</a:t>
            </a:r>
          </a:p>
        </p:txBody>
      </p:sp>
      <p:sp>
        <p:nvSpPr>
          <p:cNvPr id="30" name="Inhaltsplatzhalter 29"/>
          <p:cNvSpPr>
            <a:spLocks noGrp="1"/>
          </p:cNvSpPr>
          <p:nvPr>
            <p:ph sz="quarter" idx="16"/>
          </p:nvPr>
        </p:nvSpPr>
        <p:spPr>
          <a:xfrm>
            <a:off x="4613896" y="1268640"/>
            <a:ext cx="3764294" cy="3669120"/>
          </a:xfrm>
        </p:spPr>
        <p:txBody>
          <a:bodyPr>
            <a:normAutofit/>
          </a:bodyPr>
          <a:lstStyle/>
          <a:p>
            <a:r>
              <a:rPr lang="en-US" dirty="0"/>
              <a:t>Your job?</a:t>
            </a:r>
          </a:p>
          <a:p>
            <a:pPr lvl="1"/>
            <a:r>
              <a:rPr lang="en-US" dirty="0"/>
              <a:t>Could we create insurance for Your Clans? Your </a:t>
            </a:r>
            <a:r>
              <a:rPr lang="en-US" dirty="0" err="1"/>
              <a:t>Pokémons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Could we insure your Game Level?</a:t>
            </a:r>
          </a:p>
          <a:p>
            <a:pPr lvl="1"/>
            <a:r>
              <a:rPr lang="en-US" dirty="0"/>
              <a:t>Could we calculate the total damage produced in a Game? Life, Houses, …</a:t>
            </a:r>
          </a:p>
          <a:p>
            <a:pPr lvl="1"/>
            <a:r>
              <a:rPr lang="en-US" dirty="0"/>
              <a:t>Could we create virtual Insurance companies</a:t>
            </a:r>
            <a:br>
              <a:rPr lang="en-US" dirty="0"/>
            </a:br>
            <a:r>
              <a:rPr lang="en-US" dirty="0"/>
              <a:t>within a Game? </a:t>
            </a:r>
          </a:p>
        </p:txBody>
      </p:sp>
      <p:pic>
        <p:nvPicPr>
          <p:cNvPr id="5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729" y="4149054"/>
            <a:ext cx="1488883" cy="9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lh3.googleusercontent.com/K0nTe1vRNUcTz8WD6s9z0-bdRQEx_HBjy7A2im20fNef2gDz8gznJ76iRSrNbktrAzw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7" y="3578511"/>
            <a:ext cx="570543" cy="5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gebnis für clash of cla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98" y="4443956"/>
            <a:ext cx="522832" cy="52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584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assets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Our</a:t>
            </a:r>
            <a:r>
              <a:rPr lang="de-CH" dirty="0"/>
              <a:t> API</a:t>
            </a:r>
          </a:p>
          <a:p>
            <a:pPr lvl="1"/>
            <a:r>
              <a:rPr lang="de-CH" dirty="0" err="1"/>
              <a:t>Perfect</a:t>
            </a:r>
            <a:r>
              <a:rPr lang="de-CH" dirty="0"/>
              <a:t> </a:t>
            </a:r>
            <a:r>
              <a:rPr lang="de-CH" dirty="0" err="1"/>
              <a:t>Swagger</a:t>
            </a:r>
            <a:r>
              <a:rPr lang="de-CH" dirty="0"/>
              <a:t> </a:t>
            </a:r>
            <a:r>
              <a:rPr lang="de-CH" dirty="0" err="1"/>
              <a:t>Docu</a:t>
            </a:r>
            <a:endParaRPr lang="de-CH" dirty="0"/>
          </a:p>
          <a:p>
            <a:pPr lvl="1"/>
            <a:r>
              <a:rPr lang="de-CH" dirty="0"/>
              <a:t>&gt; 200’000 </a:t>
            </a:r>
            <a:r>
              <a:rPr lang="de-CH" dirty="0" err="1"/>
              <a:t>elements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on Microsoft AZURE – SaaS</a:t>
            </a:r>
          </a:p>
          <a:p>
            <a:pPr lvl="1"/>
            <a:r>
              <a:rPr lang="de-CH" dirty="0"/>
              <a:t>                    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all</a:t>
            </a:r>
          </a:p>
          <a:p>
            <a:pPr lvl="1"/>
            <a:r>
              <a:rPr lang="de-CH" dirty="0" err="1"/>
              <a:t>Nodejs</a:t>
            </a:r>
            <a:r>
              <a:rPr lang="de-CH" dirty="0"/>
              <a:t> + </a:t>
            </a:r>
            <a:r>
              <a:rPr lang="de-CH" dirty="0" err="1"/>
              <a:t>mongodb</a:t>
            </a:r>
            <a:r>
              <a:rPr lang="de-CH" dirty="0"/>
              <a:t> + all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available</a:t>
            </a:r>
            <a:endParaRPr lang="de-CH" dirty="0"/>
          </a:p>
          <a:p>
            <a:pPr lvl="1"/>
            <a:r>
              <a:rPr lang="de-CH" dirty="0" err="1"/>
              <a:t>Docu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run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support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here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 40h – </a:t>
            </a:r>
            <a:r>
              <a:rPr lang="de-CH" dirty="0" err="1"/>
              <a:t>day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night</a:t>
            </a:r>
            <a:endParaRPr lang="de-CH" dirty="0"/>
          </a:p>
          <a:p>
            <a:pPr lvl="1"/>
            <a:r>
              <a:rPr lang="de-CH" dirty="0"/>
              <a:t>IT, </a:t>
            </a:r>
            <a:r>
              <a:rPr lang="de-CH" dirty="0" err="1"/>
              <a:t>tech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businss</a:t>
            </a:r>
            <a:r>
              <a:rPr lang="de-CH" dirty="0"/>
              <a:t> </a:t>
            </a:r>
            <a:r>
              <a:rPr lang="de-CH" dirty="0" err="1"/>
              <a:t>support</a:t>
            </a:r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 err="1"/>
              <a:t>Come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booth</a:t>
            </a:r>
            <a:endParaRPr lang="de-CH" dirty="0"/>
          </a:p>
          <a:p>
            <a:pPr lvl="1"/>
            <a:r>
              <a:rPr lang="de-CH" dirty="0"/>
              <a:t>Tell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endParaRPr lang="de-CH" dirty="0"/>
          </a:p>
          <a:p>
            <a:endParaRPr lang="de-CH" dirty="0"/>
          </a:p>
          <a:p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Hololens</a:t>
            </a:r>
            <a:r>
              <a:rPr lang="de-CH" dirty="0"/>
              <a:t> at </a:t>
            </a:r>
            <a:r>
              <a:rPr lang="de-CH" dirty="0" err="1"/>
              <a:t>our</a:t>
            </a:r>
            <a:r>
              <a:rPr lang="de-CH" dirty="0"/>
              <a:t> Booth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Augmented</a:t>
            </a:r>
            <a:r>
              <a:rPr lang="de-CH" dirty="0"/>
              <a:t> </a:t>
            </a:r>
            <a:r>
              <a:rPr lang="de-CH" dirty="0" err="1"/>
              <a:t>solution</a:t>
            </a:r>
            <a:endParaRPr lang="de-CH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8" b="14679"/>
          <a:stretch/>
        </p:blipFill>
        <p:spPr bwMode="auto">
          <a:xfrm>
            <a:off x="1218988" y="2509158"/>
            <a:ext cx="12668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77" y="2840412"/>
            <a:ext cx="1488883" cy="99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1110054" y="4454548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ighlight>
                  <a:srgbClr val="FF0000"/>
                </a:highlight>
                <a:hlinkClick r:id="rId4"/>
              </a:rPr>
              <a:t>https://hackzurich16.azurewebsites.net/</a:t>
            </a:r>
            <a:endParaRPr lang="de-CH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3816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49610" y="1277284"/>
            <a:ext cx="8795330" cy="668188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"Insurance - As simple as a Game"</a:t>
            </a:r>
          </a:p>
        </p:txBody>
      </p:sp>
      <p:sp>
        <p:nvSpPr>
          <p:cNvPr id="11" name="Titel 5"/>
          <p:cNvSpPr txBox="1">
            <a:spLocks/>
          </p:cNvSpPr>
          <p:nvPr/>
        </p:nvSpPr>
        <p:spPr>
          <a:xfrm>
            <a:off x="2604190" y="1963936"/>
            <a:ext cx="4086170" cy="514936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aka "Clash of Claims"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8" y="401107"/>
            <a:ext cx="1901173" cy="67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5"/>
          <p:cNvSpPr txBox="1">
            <a:spLocks/>
          </p:cNvSpPr>
          <p:nvPr/>
        </p:nvSpPr>
        <p:spPr>
          <a:xfrm>
            <a:off x="2470440" y="404310"/>
            <a:ext cx="5500497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Winner price</a:t>
            </a:r>
          </a:p>
        </p:txBody>
      </p:sp>
      <p:sp>
        <p:nvSpPr>
          <p:cNvPr id="19" name="Titel 5"/>
          <p:cNvSpPr txBox="1">
            <a:spLocks/>
          </p:cNvSpPr>
          <p:nvPr/>
        </p:nvSpPr>
        <p:spPr>
          <a:xfrm>
            <a:off x="2845133" y="3380112"/>
            <a:ext cx="6009306" cy="707886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Present your idea at </a:t>
            </a:r>
            <a:r>
              <a:rPr lang="en-US" sz="2000" dirty="0" err="1">
                <a:sym typeface="Wingdings" panose="05000000000000000000" pitchFamily="2" charset="2"/>
              </a:rPr>
              <a:t>AXAnauts</a:t>
            </a:r>
            <a:r>
              <a:rPr lang="en-US" sz="2000" dirty="0">
                <a:sym typeface="Wingdings" panose="05000000000000000000" pitchFamily="2" charset="2"/>
              </a:rPr>
              <a:t> Zero Gravity Event in Winterthur, 25</a:t>
            </a:r>
            <a:r>
              <a:rPr lang="en-US" sz="2000" baseline="30000" dirty="0">
                <a:sym typeface="Wingdings" panose="05000000000000000000" pitchFamily="2" charset="2"/>
              </a:rPr>
              <a:t>th</a:t>
            </a:r>
            <a:r>
              <a:rPr lang="en-US" sz="2000" dirty="0">
                <a:sym typeface="Wingdings" panose="05000000000000000000" pitchFamily="2" charset="2"/>
              </a:rPr>
              <a:t> October 2016</a:t>
            </a:r>
            <a:endParaRPr lang="en-US" sz="2000" dirty="0"/>
          </a:p>
        </p:txBody>
      </p:sp>
      <p:sp>
        <p:nvSpPr>
          <p:cNvPr id="21" name="Titel 5"/>
          <p:cNvSpPr txBox="1">
            <a:spLocks/>
          </p:cNvSpPr>
          <p:nvPr/>
        </p:nvSpPr>
        <p:spPr>
          <a:xfrm>
            <a:off x="2845133" y="2694128"/>
            <a:ext cx="6009306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Winner: 4x Samsung S6 + Gear VR</a:t>
            </a:r>
            <a:endParaRPr lang="en-US" sz="20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t="5370" r="28678" b="73691"/>
          <a:stretch/>
        </p:blipFill>
        <p:spPr bwMode="auto">
          <a:xfrm>
            <a:off x="7423427" y="2509852"/>
            <a:ext cx="1123347" cy="71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Bild 8" descr="axa_finanz_sicher_r_rgb.eps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sp>
        <p:nvSpPr>
          <p:cNvPr id="16" name="Titel 5"/>
          <p:cNvSpPr txBox="1">
            <a:spLocks/>
          </p:cNvSpPr>
          <p:nvPr/>
        </p:nvSpPr>
        <p:spPr>
          <a:xfrm>
            <a:off x="249610" y="2578973"/>
            <a:ext cx="2420609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3851182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/>
          <p:cNvSpPr txBox="1">
            <a:spLocks/>
          </p:cNvSpPr>
          <p:nvPr/>
        </p:nvSpPr>
        <p:spPr>
          <a:xfrm>
            <a:off x="249610" y="1277284"/>
            <a:ext cx="8795330" cy="668188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"Insurance - As simple as a Game"</a:t>
            </a:r>
          </a:p>
        </p:txBody>
      </p:sp>
      <p:sp>
        <p:nvSpPr>
          <p:cNvPr id="3" name="Titel 5"/>
          <p:cNvSpPr txBox="1">
            <a:spLocks/>
          </p:cNvSpPr>
          <p:nvPr/>
        </p:nvSpPr>
        <p:spPr>
          <a:xfrm>
            <a:off x="2604190" y="1963936"/>
            <a:ext cx="4086170" cy="514936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aka "Clash of Claims"</a:t>
            </a:r>
          </a:p>
        </p:txBody>
      </p:sp>
      <p:sp>
        <p:nvSpPr>
          <p:cNvPr id="4" name="Titel 5"/>
          <p:cNvSpPr txBox="1">
            <a:spLocks/>
          </p:cNvSpPr>
          <p:nvPr/>
        </p:nvSpPr>
        <p:spPr>
          <a:xfrm>
            <a:off x="409412" y="2813682"/>
            <a:ext cx="5500497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Have fun</a:t>
            </a:r>
          </a:p>
        </p:txBody>
      </p:sp>
      <p:sp>
        <p:nvSpPr>
          <p:cNvPr id="5" name="Titel 5"/>
          <p:cNvSpPr txBox="1">
            <a:spLocks/>
          </p:cNvSpPr>
          <p:nvPr/>
        </p:nvSpPr>
        <p:spPr>
          <a:xfrm>
            <a:off x="2705790" y="3556648"/>
            <a:ext cx="5500497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Inspire us</a:t>
            </a:r>
          </a:p>
        </p:txBody>
      </p:sp>
      <p:sp>
        <p:nvSpPr>
          <p:cNvPr id="6" name="Titel 5"/>
          <p:cNvSpPr txBox="1">
            <a:spLocks/>
          </p:cNvSpPr>
          <p:nvPr/>
        </p:nvSpPr>
        <p:spPr>
          <a:xfrm>
            <a:off x="891505" y="4309089"/>
            <a:ext cx="5500497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Come to us</a:t>
            </a:r>
          </a:p>
        </p:txBody>
      </p:sp>
    </p:spTree>
    <p:extLst>
      <p:ext uri="{BB962C8B-B14F-4D97-AF65-F5344CB8AC3E}">
        <p14:creationId xmlns:p14="http://schemas.microsoft.com/office/powerpoint/2010/main" val="28650084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69029" y="2191658"/>
            <a:ext cx="4238340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66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</a:t>
            </a:r>
            <a:r>
              <a:rPr lang="de-CH" sz="6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de-CH" sz="6600" b="1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you</a:t>
            </a:r>
            <a:endParaRPr lang="de-CH" sz="66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696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49610" y="1277284"/>
            <a:ext cx="8795330" cy="668188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"Insurance - As simple as a Game"</a:t>
            </a:r>
          </a:p>
        </p:txBody>
      </p:sp>
      <p:sp>
        <p:nvSpPr>
          <p:cNvPr id="11" name="Titel 5"/>
          <p:cNvSpPr txBox="1">
            <a:spLocks/>
          </p:cNvSpPr>
          <p:nvPr/>
        </p:nvSpPr>
        <p:spPr>
          <a:xfrm>
            <a:off x="2604190" y="1963936"/>
            <a:ext cx="4086170" cy="514936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aka "Clash of Claims"</a:t>
            </a:r>
          </a:p>
        </p:txBody>
      </p:sp>
      <p:sp>
        <p:nvSpPr>
          <p:cNvPr id="13" name="Titel 5"/>
          <p:cNvSpPr txBox="1">
            <a:spLocks/>
          </p:cNvSpPr>
          <p:nvPr/>
        </p:nvSpPr>
        <p:spPr>
          <a:xfrm>
            <a:off x="249610" y="404310"/>
            <a:ext cx="7721327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Our Assets to you </a:t>
            </a:r>
          </a:p>
        </p:txBody>
      </p:sp>
      <p:sp>
        <p:nvSpPr>
          <p:cNvPr id="14" name="Titel 5"/>
          <p:cNvSpPr txBox="1">
            <a:spLocks/>
          </p:cNvSpPr>
          <p:nvPr/>
        </p:nvSpPr>
        <p:spPr>
          <a:xfrm>
            <a:off x="2845132" y="2587486"/>
            <a:ext cx="6009307" cy="704354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no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"Insurance APIs" &gt; 200'000 data elements</a:t>
            </a:r>
            <a:br>
              <a:rPr lang="en-US" sz="2000" dirty="0"/>
            </a:br>
            <a:r>
              <a:rPr lang="en-US" sz="2000" dirty="0"/>
              <a:t>   </a:t>
            </a:r>
            <a:r>
              <a:rPr lang="en-US" sz="1600" dirty="0"/>
              <a:t> </a:t>
            </a:r>
            <a:r>
              <a:rPr lang="en-US" sz="1200" dirty="0"/>
              <a:t>(customers, profiles, cars, favorites, agencies, claims, contracts, …)</a:t>
            </a:r>
            <a:endParaRPr lang="en-US" sz="2000" dirty="0"/>
          </a:p>
        </p:txBody>
      </p:sp>
      <p:sp>
        <p:nvSpPr>
          <p:cNvPr id="15" name="Titel 5"/>
          <p:cNvSpPr txBox="1">
            <a:spLocks/>
          </p:cNvSpPr>
          <p:nvPr/>
        </p:nvSpPr>
        <p:spPr>
          <a:xfrm>
            <a:off x="249610" y="2578973"/>
            <a:ext cx="2420609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Featuring</a:t>
            </a:r>
          </a:p>
        </p:txBody>
      </p:sp>
      <p:sp>
        <p:nvSpPr>
          <p:cNvPr id="16" name="Titel 5"/>
          <p:cNvSpPr txBox="1">
            <a:spLocks/>
          </p:cNvSpPr>
          <p:nvPr/>
        </p:nvSpPr>
        <p:spPr>
          <a:xfrm>
            <a:off x="2845133" y="3798092"/>
            <a:ext cx="6009306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Virtual reality devices to use at our booth</a:t>
            </a:r>
          </a:p>
        </p:txBody>
      </p:sp>
      <p:sp>
        <p:nvSpPr>
          <p:cNvPr id="17" name="Titel 5"/>
          <p:cNvSpPr txBox="1">
            <a:spLocks/>
          </p:cNvSpPr>
          <p:nvPr/>
        </p:nvSpPr>
        <p:spPr>
          <a:xfrm>
            <a:off x="2845133" y="4251273"/>
            <a:ext cx="6009306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 err="1"/>
              <a:t>Hololens</a:t>
            </a:r>
            <a:r>
              <a:rPr lang="en-US" sz="2000" dirty="0"/>
              <a:t> to use at our booth</a:t>
            </a:r>
          </a:p>
        </p:txBody>
      </p:sp>
      <p:sp>
        <p:nvSpPr>
          <p:cNvPr id="18" name="Titel 5"/>
          <p:cNvSpPr txBox="1">
            <a:spLocks/>
          </p:cNvSpPr>
          <p:nvPr/>
        </p:nvSpPr>
        <p:spPr>
          <a:xfrm>
            <a:off x="2845133" y="3344911"/>
            <a:ext cx="6009306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Swagger </a:t>
            </a:r>
            <a:r>
              <a:rPr lang="en-US" sz="2000" dirty="0" err="1">
                <a:sym typeface="Wingdings" panose="05000000000000000000" pitchFamily="2" charset="2"/>
              </a:rPr>
              <a:t>docu</a:t>
            </a:r>
            <a:r>
              <a:rPr lang="en-US" sz="2000" dirty="0">
                <a:sym typeface="Wingdings" panose="05000000000000000000" pitchFamily="2" charset="2"/>
              </a:rPr>
              <a:t> + Sandbox +</a:t>
            </a:r>
            <a:endParaRPr lang="en-US" sz="20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b="3075"/>
          <a:stretch/>
        </p:blipFill>
        <p:spPr bwMode="auto">
          <a:xfrm>
            <a:off x="6850531" y="3346723"/>
            <a:ext cx="1266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5"/>
          <p:cNvSpPr txBox="1">
            <a:spLocks/>
          </p:cNvSpPr>
          <p:nvPr/>
        </p:nvSpPr>
        <p:spPr>
          <a:xfrm>
            <a:off x="2845133" y="4704453"/>
            <a:ext cx="6009306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Insurance knowhow to support you</a:t>
            </a:r>
          </a:p>
        </p:txBody>
      </p:sp>
      <p:pic>
        <p:nvPicPr>
          <p:cNvPr id="23" name="Bild 8" descr="axa_finanz_sicher_r_rgb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030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64" b="4654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Bild 8" descr="axa_finanz_sicher_r_rgb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sp>
        <p:nvSpPr>
          <p:cNvPr id="4" name="Titel 5"/>
          <p:cNvSpPr txBox="1">
            <a:spLocks/>
          </p:cNvSpPr>
          <p:nvPr/>
        </p:nvSpPr>
        <p:spPr>
          <a:xfrm>
            <a:off x="249610" y="337652"/>
            <a:ext cx="7593108" cy="759628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4000" b="1" dirty="0"/>
              <a:t>Insurance – is far too complex</a:t>
            </a:r>
          </a:p>
        </p:txBody>
      </p:sp>
      <p:sp>
        <p:nvSpPr>
          <p:cNvPr id="6" name="Titel 5"/>
          <p:cNvSpPr txBox="1">
            <a:spLocks/>
          </p:cNvSpPr>
          <p:nvPr/>
        </p:nvSpPr>
        <p:spPr>
          <a:xfrm>
            <a:off x="765936" y="1333500"/>
            <a:ext cx="4092558" cy="111633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48 pages legal terms in </a:t>
            </a:r>
            <a:r>
              <a:rPr lang="en-US" sz="1400" b="1" dirty="0"/>
              <a:t>Arial 9 </a:t>
            </a:r>
            <a:endParaRPr lang="en-US" sz="3200" b="1" dirty="0"/>
          </a:p>
        </p:txBody>
      </p:sp>
      <p:sp>
        <p:nvSpPr>
          <p:cNvPr id="8" name="Titel 5"/>
          <p:cNvSpPr txBox="1">
            <a:spLocks/>
          </p:cNvSpPr>
          <p:nvPr/>
        </p:nvSpPr>
        <p:spPr>
          <a:xfrm>
            <a:off x="2758440" y="2571750"/>
            <a:ext cx="3660665" cy="57240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simplicity missing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4572000" y="1476560"/>
            <a:ext cx="4004341" cy="3276268"/>
            <a:chOff x="4572000" y="1476560"/>
            <a:chExt cx="4004341" cy="327626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814" y="1476560"/>
              <a:ext cx="1548527" cy="287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itel 5"/>
            <p:cNvSpPr txBox="1">
              <a:spLocks/>
            </p:cNvSpPr>
            <p:nvPr/>
          </p:nvSpPr>
          <p:spPr>
            <a:xfrm>
              <a:off x="4572000" y="3587258"/>
              <a:ext cx="3856190" cy="1165570"/>
            </a:xfrm>
            <a:prstGeom prst="rect">
              <a:avLst/>
            </a:prstGeom>
            <a:solidFill>
              <a:srgbClr val="FFFFFF">
                <a:alpha val="70980"/>
              </a:srgbClr>
            </a:solidFill>
          </p:spPr>
          <p:txBody>
            <a:bodyPr/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accent4"/>
                  </a:solidFill>
                  <a:latin typeface="Century Gothic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User Interfaces</a:t>
              </a:r>
            </a:p>
            <a:p>
              <a:r>
                <a:rPr lang="en-US" sz="3200" b="1" dirty="0"/>
                <a:t>ugly &amp; overloaded</a:t>
              </a:r>
            </a:p>
          </p:txBody>
        </p:sp>
      </p:grpSp>
      <p:sp>
        <p:nvSpPr>
          <p:cNvPr id="11" name="Titel 5"/>
          <p:cNvSpPr txBox="1">
            <a:spLocks/>
          </p:cNvSpPr>
          <p:nvPr/>
        </p:nvSpPr>
        <p:spPr>
          <a:xfrm>
            <a:off x="249610" y="3445838"/>
            <a:ext cx="3777598" cy="57240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too many options</a:t>
            </a:r>
          </a:p>
        </p:txBody>
      </p:sp>
      <p:sp>
        <p:nvSpPr>
          <p:cNvPr id="12" name="Titel 5"/>
          <p:cNvSpPr txBox="1">
            <a:spLocks/>
          </p:cNvSpPr>
          <p:nvPr/>
        </p:nvSpPr>
        <p:spPr>
          <a:xfrm>
            <a:off x="905983" y="4170043"/>
            <a:ext cx="3121225" cy="57240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black / white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19" y="243205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el 5"/>
          <p:cNvSpPr txBox="1">
            <a:spLocks/>
          </p:cNvSpPr>
          <p:nvPr/>
        </p:nvSpPr>
        <p:spPr>
          <a:xfrm>
            <a:off x="5444126" y="1192528"/>
            <a:ext cx="1193130" cy="1017272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NO </a:t>
            </a:r>
            <a:br>
              <a:rPr lang="en-US" sz="3200" b="1" dirty="0"/>
            </a:br>
            <a:r>
              <a:rPr lang="en-US" sz="3200" b="1" dirty="0"/>
              <a:t>FUN</a:t>
            </a:r>
          </a:p>
        </p:txBody>
      </p:sp>
      <p:sp>
        <p:nvSpPr>
          <p:cNvPr id="16" name="Titel 5"/>
          <p:cNvSpPr txBox="1">
            <a:spLocks/>
          </p:cNvSpPr>
          <p:nvPr/>
        </p:nvSpPr>
        <p:spPr>
          <a:xfrm>
            <a:off x="583056" y="2625460"/>
            <a:ext cx="1372473" cy="572400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b="1" dirty="0"/>
              <a:t>blurry</a:t>
            </a:r>
          </a:p>
        </p:txBody>
      </p:sp>
    </p:spTree>
    <p:extLst>
      <p:ext uri="{BB962C8B-B14F-4D97-AF65-F5344CB8AC3E}">
        <p14:creationId xmlns:p14="http://schemas.microsoft.com/office/powerpoint/2010/main" val="33129325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152j5tfobgaot.cloudfront.net/wp-content/uploads/2016/03/c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4" y="3355736"/>
            <a:ext cx="3495036" cy="17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 8" descr="axa_finanz_sicher_r_rgb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6963" y="4752828"/>
            <a:ext cx="325294" cy="303360"/>
          </a:xfrm>
          <a:prstGeom prst="rect">
            <a:avLst/>
          </a:prstGeom>
        </p:spPr>
      </p:pic>
      <p:sp>
        <p:nvSpPr>
          <p:cNvPr id="5" name="Titel 5"/>
          <p:cNvSpPr txBox="1">
            <a:spLocks/>
          </p:cNvSpPr>
          <p:nvPr/>
        </p:nvSpPr>
        <p:spPr>
          <a:xfrm>
            <a:off x="249610" y="337652"/>
            <a:ext cx="7294190" cy="759628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4000" b="1" dirty="0"/>
              <a:t>Games today – the opposite</a:t>
            </a:r>
          </a:p>
        </p:txBody>
      </p:sp>
      <p:sp>
        <p:nvSpPr>
          <p:cNvPr id="6" name="Titel 5"/>
          <p:cNvSpPr txBox="1">
            <a:spLocks/>
          </p:cNvSpPr>
          <p:nvPr/>
        </p:nvSpPr>
        <p:spPr>
          <a:xfrm>
            <a:off x="1940978" y="3501346"/>
            <a:ext cx="3466303" cy="1554842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complex, too.</a:t>
            </a:r>
          </a:p>
          <a:p>
            <a:pPr algn="ctr"/>
            <a:r>
              <a:rPr lang="en-US" sz="3200" dirty="0"/>
              <a:t>But not from the beginning.</a:t>
            </a:r>
          </a:p>
        </p:txBody>
      </p:sp>
      <p:sp>
        <p:nvSpPr>
          <p:cNvPr id="7" name="Titel 5"/>
          <p:cNvSpPr txBox="1">
            <a:spLocks/>
          </p:cNvSpPr>
          <p:nvPr/>
        </p:nvSpPr>
        <p:spPr>
          <a:xfrm>
            <a:off x="6002022" y="2153328"/>
            <a:ext cx="2743199" cy="1097279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simple for</a:t>
            </a:r>
            <a:br>
              <a:rPr lang="en-US" sz="3200" dirty="0"/>
            </a:br>
            <a:r>
              <a:rPr lang="en-US" sz="3200" dirty="0"/>
              <a:t>kids - seniors</a:t>
            </a:r>
          </a:p>
        </p:txBody>
      </p:sp>
      <p:sp>
        <p:nvSpPr>
          <p:cNvPr id="8" name="Titel 5"/>
          <p:cNvSpPr txBox="1">
            <a:spLocks/>
          </p:cNvSpPr>
          <p:nvPr/>
        </p:nvSpPr>
        <p:spPr>
          <a:xfrm>
            <a:off x="2324100" y="1245689"/>
            <a:ext cx="2683109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interactive</a:t>
            </a:r>
          </a:p>
        </p:txBody>
      </p:sp>
      <p:sp>
        <p:nvSpPr>
          <p:cNvPr id="12" name="Titel 5"/>
          <p:cNvSpPr txBox="1">
            <a:spLocks/>
          </p:cNvSpPr>
          <p:nvPr/>
        </p:nvSpPr>
        <p:spPr>
          <a:xfrm>
            <a:off x="541279" y="2583998"/>
            <a:ext cx="2741537" cy="549458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holographic </a:t>
            </a:r>
          </a:p>
        </p:txBody>
      </p:sp>
      <p:sp>
        <p:nvSpPr>
          <p:cNvPr id="13" name="Titel 5"/>
          <p:cNvSpPr txBox="1">
            <a:spLocks/>
          </p:cNvSpPr>
          <p:nvPr/>
        </p:nvSpPr>
        <p:spPr>
          <a:xfrm>
            <a:off x="5762701" y="1330877"/>
            <a:ext cx="1290881" cy="729348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/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FUN</a:t>
            </a:r>
          </a:p>
        </p:txBody>
      </p:sp>
      <p:pic>
        <p:nvPicPr>
          <p:cNvPr id="3078" name="Picture 6" descr="http://g01.a.alicdn.com/kf/HTB1Bcg_MXXXXXaDXpXXq6xXFXXXp/New-Game-font-b-Wireless-b-font-Remote-Gaming-font-b-Controller-b-font-Gamepad-Joypad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10" y="1077598"/>
            <a:ext cx="982627" cy="98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lh3.googleusercontent.com/K0nTe1vRNUcTz8WD6s9z0-bdRQEx_HBjy7A2im20fNef2gDz8gznJ76iRSrNbktrAzw=w3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" y="3733799"/>
            <a:ext cx="842687" cy="8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219" y="243205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el 5"/>
          <p:cNvSpPr txBox="1">
            <a:spLocks/>
          </p:cNvSpPr>
          <p:nvPr/>
        </p:nvSpPr>
        <p:spPr>
          <a:xfrm>
            <a:off x="412257" y="1649792"/>
            <a:ext cx="1781418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colorful</a:t>
            </a:r>
          </a:p>
        </p:txBody>
      </p:sp>
      <p:pic>
        <p:nvPicPr>
          <p:cNvPr id="3085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967" y="1981773"/>
            <a:ext cx="2284059" cy="151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11204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356" y="312841"/>
            <a:ext cx="8588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49610" y="1277284"/>
            <a:ext cx="8795330" cy="668188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/>
              <a:t>"Insurance - As simple as a Game"</a:t>
            </a:r>
          </a:p>
        </p:txBody>
      </p:sp>
      <p:sp>
        <p:nvSpPr>
          <p:cNvPr id="11" name="Titel 5"/>
          <p:cNvSpPr txBox="1">
            <a:spLocks/>
          </p:cNvSpPr>
          <p:nvPr/>
        </p:nvSpPr>
        <p:spPr>
          <a:xfrm>
            <a:off x="2604190" y="1963936"/>
            <a:ext cx="4086170" cy="514936"/>
          </a:xfrm>
          <a:prstGeom prst="rect">
            <a:avLst/>
          </a:prstGeom>
          <a:solidFill>
            <a:srgbClr val="FFFFFF">
              <a:alpha val="70980"/>
            </a:srgbClr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aka "Clash of Claims"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8" y="401107"/>
            <a:ext cx="1901173" cy="67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5"/>
          <p:cNvSpPr txBox="1">
            <a:spLocks/>
          </p:cNvSpPr>
          <p:nvPr/>
        </p:nvSpPr>
        <p:spPr>
          <a:xfrm>
            <a:off x="2470440" y="404310"/>
            <a:ext cx="5500497" cy="67680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presents</a:t>
            </a:r>
          </a:p>
        </p:txBody>
      </p:sp>
      <p:sp>
        <p:nvSpPr>
          <p:cNvPr id="21" name="Titel 5"/>
          <p:cNvSpPr txBox="1">
            <a:spLocks/>
          </p:cNvSpPr>
          <p:nvPr/>
        </p:nvSpPr>
        <p:spPr>
          <a:xfrm>
            <a:off x="2845132" y="3821256"/>
            <a:ext cx="6009307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3 Augmented reality interactions</a:t>
            </a:r>
            <a:endParaRPr lang="en-US" sz="2000" dirty="0"/>
          </a:p>
        </p:txBody>
      </p:sp>
      <p:sp>
        <p:nvSpPr>
          <p:cNvPr id="26" name="Titel 5"/>
          <p:cNvSpPr txBox="1">
            <a:spLocks/>
          </p:cNvSpPr>
          <p:nvPr/>
        </p:nvSpPr>
        <p:spPr>
          <a:xfrm>
            <a:off x="2845132" y="3248782"/>
            <a:ext cx="6009307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2 Simplify: membership instead of premium</a:t>
            </a:r>
            <a:endParaRPr lang="en-US" sz="2000" dirty="0"/>
          </a:p>
        </p:txBody>
      </p:sp>
      <p:sp>
        <p:nvSpPr>
          <p:cNvPr id="27" name="Titel 5"/>
          <p:cNvSpPr txBox="1">
            <a:spLocks/>
          </p:cNvSpPr>
          <p:nvPr/>
        </p:nvSpPr>
        <p:spPr>
          <a:xfrm>
            <a:off x="2845132" y="4393731"/>
            <a:ext cx="6009307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4 Insurance products within a Game</a:t>
            </a:r>
            <a:endParaRPr lang="en-US" sz="2000" dirty="0"/>
          </a:p>
        </p:txBody>
      </p:sp>
      <p:pic>
        <p:nvPicPr>
          <p:cNvPr id="28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47" y="3752367"/>
            <a:ext cx="928673" cy="61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el 5"/>
          <p:cNvSpPr txBox="1">
            <a:spLocks/>
          </p:cNvSpPr>
          <p:nvPr/>
        </p:nvSpPr>
        <p:spPr>
          <a:xfrm>
            <a:off x="2845132" y="2676308"/>
            <a:ext cx="6009307" cy="400110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sym typeface="Wingdings" panose="05000000000000000000" pitchFamily="2" charset="2"/>
              </a:rPr>
              <a:t> 1 New insurance interfaces as a Game</a:t>
            </a:r>
            <a:endParaRPr lang="en-US" sz="2000" dirty="0"/>
          </a:p>
        </p:txBody>
      </p:sp>
      <p:pic>
        <p:nvPicPr>
          <p:cNvPr id="24" name="Grafik 23"/>
          <p:cNvPicPr/>
          <p:nvPr/>
        </p:nvPicPr>
        <p:blipFill rotWithShape="1">
          <a:blip r:embed="rId5"/>
          <a:srcRect l="1023" t="1400" r="913" b="1392"/>
          <a:stretch/>
        </p:blipFill>
        <p:spPr>
          <a:xfrm>
            <a:off x="8158483" y="2647121"/>
            <a:ext cx="744697" cy="516627"/>
          </a:xfrm>
          <a:prstGeom prst="rect">
            <a:avLst/>
          </a:prstGeom>
        </p:spPr>
      </p:pic>
      <p:pic>
        <p:nvPicPr>
          <p:cNvPr id="30" name="Grafik 29" descr="http://ingress-store.com/modules/smartblog/images/6-single-default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1" r="25101"/>
          <a:stretch/>
        </p:blipFill>
        <p:spPr bwMode="auto">
          <a:xfrm>
            <a:off x="7902448" y="4333294"/>
            <a:ext cx="579067" cy="5814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Bild 8" descr="axa_finanz_sicher_r_rgb.eps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729009" y="4752828"/>
            <a:ext cx="325294" cy="303360"/>
          </a:xfrm>
          <a:prstGeom prst="rect">
            <a:avLst/>
          </a:prstGeom>
        </p:spPr>
      </p:pic>
      <p:sp>
        <p:nvSpPr>
          <p:cNvPr id="17" name="Titel 5"/>
          <p:cNvSpPr txBox="1">
            <a:spLocks/>
          </p:cNvSpPr>
          <p:nvPr/>
        </p:nvSpPr>
        <p:spPr>
          <a:xfrm>
            <a:off x="249610" y="2578973"/>
            <a:ext cx="2420609" cy="584775"/>
          </a:xfrm>
          <a:prstGeom prst="rect">
            <a:avLst/>
          </a:prstGeom>
          <a:solidFill>
            <a:srgbClr val="00CC66">
              <a:alpha val="25882"/>
            </a:srgbClr>
          </a:solidFill>
        </p:spPr>
        <p:txBody>
          <a:bodyPr wrap="square">
            <a:spAutoFit/>
          </a:bodyPr>
          <a:lstStyle>
            <a:defPPr>
              <a:defRPr lang="de-CH"/>
            </a:defPPr>
            <a:lvl1pPr defTabSz="457200">
              <a:spcBef>
                <a:spcPct val="0"/>
              </a:spcBef>
              <a:buNone/>
              <a:defRPr sz="4000" b="1">
                <a:solidFill>
                  <a:schemeClr val="accent4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Show us</a:t>
            </a:r>
          </a:p>
        </p:txBody>
      </p:sp>
    </p:spTree>
    <p:extLst>
      <p:ext uri="{BB962C8B-B14F-4D97-AF65-F5344CB8AC3E}">
        <p14:creationId xmlns:p14="http://schemas.microsoft.com/office/powerpoint/2010/main" val="16058836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insurance</a:t>
            </a:r>
            <a:r>
              <a:rPr lang="de-CH" dirty="0"/>
              <a:t>? (</a:t>
            </a:r>
            <a:r>
              <a:rPr lang="de-CH" dirty="0" err="1"/>
              <a:t>simplified</a:t>
            </a:r>
            <a:r>
              <a:rPr lang="de-CH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613895" y="1268640"/>
            <a:ext cx="4109191" cy="3641168"/>
          </a:xfrm>
        </p:spPr>
        <p:txBody>
          <a:bodyPr>
            <a:normAutofit fontScale="92500" lnSpcReduction="20000"/>
          </a:bodyPr>
          <a:lstStyle/>
          <a:p>
            <a:r>
              <a:rPr lang="de-CH" dirty="0"/>
              <a:t>Early </a:t>
            </a:r>
            <a:r>
              <a:rPr lang="de-CH" dirty="0" err="1"/>
              <a:t>insurance</a:t>
            </a:r>
            <a:r>
              <a:rPr lang="de-CH" dirty="0"/>
              <a:t>: </a:t>
            </a:r>
            <a:r>
              <a:rPr lang="de-CH" dirty="0" err="1"/>
              <a:t>merchants</a:t>
            </a:r>
            <a:r>
              <a:rPr lang="de-CH" dirty="0"/>
              <a:t> </a:t>
            </a:r>
            <a:br>
              <a:rPr lang="de-CH" dirty="0"/>
            </a:br>
            <a:r>
              <a:rPr lang="de-CH" sz="2200" dirty="0"/>
              <a:t>~</a:t>
            </a:r>
            <a:r>
              <a:rPr lang="de-CH" dirty="0"/>
              <a:t>3000 BC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methods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minimize</a:t>
            </a:r>
            <a:r>
              <a:rPr lang="de-CH" dirty="0"/>
              <a:t> </a:t>
            </a:r>
            <a:r>
              <a:rPr lang="de-CH" dirty="0" err="1"/>
              <a:t>risks</a:t>
            </a:r>
            <a:r>
              <a:rPr lang="de-CH" dirty="0"/>
              <a:t> </a:t>
            </a:r>
          </a:p>
          <a:p>
            <a:r>
              <a:rPr lang="de-CH" dirty="0"/>
              <a:t>European modern </a:t>
            </a:r>
            <a:r>
              <a:rPr lang="de-CH" dirty="0" err="1"/>
              <a:t>insurance</a:t>
            </a:r>
            <a:r>
              <a:rPr lang="de-CH" dirty="0"/>
              <a:t>: </a:t>
            </a:r>
            <a:r>
              <a:rPr lang="de-CH" dirty="0" err="1"/>
              <a:t>started</a:t>
            </a:r>
            <a:r>
              <a:rPr lang="de-CH" dirty="0"/>
              <a:t> at Great </a:t>
            </a:r>
            <a:r>
              <a:rPr lang="de-CH" dirty="0" err="1"/>
              <a:t>Fire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London in 1666 – </a:t>
            </a:r>
            <a:r>
              <a:rPr lang="de-CH" dirty="0" err="1"/>
              <a:t>damaged</a:t>
            </a:r>
            <a:r>
              <a:rPr lang="de-CH" dirty="0"/>
              <a:t> &gt; 130’000 </a:t>
            </a:r>
            <a:r>
              <a:rPr lang="de-CH" dirty="0" err="1"/>
              <a:t>houses</a:t>
            </a:r>
            <a:endParaRPr lang="de-CH" dirty="0"/>
          </a:p>
          <a:p>
            <a:r>
              <a:rPr lang="de-CH" dirty="0"/>
              <a:t>Terms:</a:t>
            </a:r>
          </a:p>
          <a:p>
            <a:pPr lvl="1"/>
            <a:r>
              <a:rPr lang="de-CH" dirty="0"/>
              <a:t>Provider: 		</a:t>
            </a:r>
            <a:r>
              <a:rPr lang="de-CH" dirty="0" err="1"/>
              <a:t>insurance</a:t>
            </a:r>
            <a:endParaRPr lang="de-CH" dirty="0"/>
          </a:p>
          <a:p>
            <a:pPr lvl="1"/>
            <a:r>
              <a:rPr lang="de-CH" dirty="0" err="1"/>
              <a:t>Buyer</a:t>
            </a:r>
            <a:r>
              <a:rPr lang="de-CH" dirty="0"/>
              <a:t>: 			</a:t>
            </a:r>
            <a:r>
              <a:rPr lang="de-CH" dirty="0" err="1"/>
              <a:t>insured</a:t>
            </a:r>
            <a:endParaRPr lang="de-CH" dirty="0"/>
          </a:p>
          <a:p>
            <a:pPr lvl="1"/>
            <a:r>
              <a:rPr lang="de-CH" dirty="0" err="1"/>
              <a:t>Contract</a:t>
            </a:r>
            <a:r>
              <a:rPr lang="de-CH" dirty="0"/>
              <a:t>: 		</a:t>
            </a:r>
            <a:r>
              <a:rPr lang="de-CH" dirty="0" err="1"/>
              <a:t>policy</a:t>
            </a:r>
            <a:endParaRPr lang="de-CH" dirty="0"/>
          </a:p>
          <a:p>
            <a:pPr lvl="1"/>
            <a:r>
              <a:rPr lang="de-CH" dirty="0"/>
              <a:t>Price: 			premium</a:t>
            </a:r>
          </a:p>
          <a:p>
            <a:pPr lvl="1"/>
            <a:r>
              <a:rPr lang="de-CH" dirty="0" err="1"/>
              <a:t>Damage</a:t>
            </a:r>
            <a:r>
              <a:rPr lang="de-CH" dirty="0"/>
              <a:t> </a:t>
            </a:r>
            <a:r>
              <a:rPr lang="de-CH" dirty="0" err="1"/>
              <a:t>report</a:t>
            </a:r>
            <a:r>
              <a:rPr lang="de-CH" dirty="0"/>
              <a:t>:	</a:t>
            </a:r>
            <a:r>
              <a:rPr lang="de-CH" dirty="0" err="1"/>
              <a:t>claim</a:t>
            </a:r>
            <a:endParaRPr lang="de-CH" dirty="0"/>
          </a:p>
          <a:p>
            <a:pPr lvl="1"/>
            <a:r>
              <a:rPr lang="de-CH" dirty="0" err="1"/>
              <a:t>Accept</a:t>
            </a:r>
            <a:r>
              <a:rPr lang="de-CH" dirty="0"/>
              <a:t> </a:t>
            </a:r>
            <a:r>
              <a:rPr lang="de-CH" dirty="0" err="1"/>
              <a:t>risks</a:t>
            </a:r>
            <a:r>
              <a:rPr lang="de-CH" dirty="0"/>
              <a:t>,</a:t>
            </a:r>
            <a:br>
              <a:rPr lang="de-CH" dirty="0"/>
            </a:br>
            <a:r>
              <a:rPr lang="de-CH" dirty="0" err="1"/>
              <a:t>give</a:t>
            </a:r>
            <a:r>
              <a:rPr lang="de-CH" dirty="0"/>
              <a:t> </a:t>
            </a:r>
            <a:r>
              <a:rPr lang="de-CH" dirty="0" err="1"/>
              <a:t>guarantees</a:t>
            </a:r>
            <a:r>
              <a:rPr lang="de-CH" dirty="0"/>
              <a:t>	</a:t>
            </a:r>
            <a:r>
              <a:rPr lang="de-CH" dirty="0" err="1"/>
              <a:t>Underwriting</a:t>
            </a:r>
            <a:endParaRPr lang="de-CH" dirty="0"/>
          </a:p>
        </p:txBody>
      </p:sp>
      <p:sp>
        <p:nvSpPr>
          <p:cNvPr id="5" name="Gleichschenkliges Dreieck 4"/>
          <p:cNvSpPr/>
          <p:nvPr/>
        </p:nvSpPr>
        <p:spPr>
          <a:xfrm>
            <a:off x="727697" y="1856768"/>
            <a:ext cx="3437903" cy="2222043"/>
          </a:xfrm>
          <a:prstGeom prst="triangl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3716214" y="4078811"/>
            <a:ext cx="89768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Risk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Loss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Damage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8033" y="4178122"/>
            <a:ext cx="11413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Coverage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Protection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Bildergebnis für signed con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45" y="2743532"/>
            <a:ext cx="1122206" cy="7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239537" y="3638024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contract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price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158361" y="1480458"/>
            <a:ext cx="2633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Person / Assets</a:t>
            </a:r>
          </a:p>
        </p:txBody>
      </p:sp>
    </p:spTree>
    <p:extLst>
      <p:ext uri="{BB962C8B-B14F-4D97-AF65-F5344CB8AC3E}">
        <p14:creationId xmlns:p14="http://schemas.microsoft.com/office/powerpoint/2010/main" val="4844613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insurance</a:t>
            </a:r>
            <a:r>
              <a:rPr lang="de-CH" dirty="0"/>
              <a:t>? (</a:t>
            </a:r>
            <a:r>
              <a:rPr lang="de-CH" dirty="0" err="1"/>
              <a:t>simplified</a:t>
            </a:r>
            <a:r>
              <a:rPr lang="de-CH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613895" y="1268640"/>
            <a:ext cx="4297876" cy="3641168"/>
          </a:xfrm>
        </p:spPr>
        <p:txBody>
          <a:bodyPr>
            <a:normAutofit fontScale="85000" lnSpcReduction="20000"/>
          </a:bodyPr>
          <a:lstStyle/>
          <a:p>
            <a:r>
              <a:rPr lang="de-CH" dirty="0" err="1"/>
              <a:t>Examples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/ </a:t>
            </a:r>
            <a:r>
              <a:rPr lang="de-CH" dirty="0" err="1"/>
              <a:t>person</a:t>
            </a:r>
            <a:r>
              <a:rPr lang="de-CH" dirty="0"/>
              <a:t> / </a:t>
            </a:r>
            <a:r>
              <a:rPr lang="de-CH" dirty="0" err="1"/>
              <a:t>assets</a:t>
            </a:r>
            <a:endParaRPr lang="de-CH" dirty="0"/>
          </a:p>
          <a:p>
            <a:pPr lvl="1"/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family</a:t>
            </a:r>
            <a:r>
              <a:rPr lang="de-CH" dirty="0"/>
              <a:t>, </a:t>
            </a:r>
            <a:r>
              <a:rPr lang="de-CH" dirty="0" err="1"/>
              <a:t>friends</a:t>
            </a:r>
            <a:r>
              <a:rPr lang="de-CH" dirty="0"/>
              <a:t>, </a:t>
            </a:r>
            <a:r>
              <a:rPr lang="de-CH" dirty="0" err="1"/>
              <a:t>community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car</a:t>
            </a:r>
            <a:r>
              <a:rPr lang="de-CH" dirty="0"/>
              <a:t>, bike, </a:t>
            </a:r>
            <a:r>
              <a:rPr lang="de-CH" dirty="0" err="1"/>
              <a:t>ebike</a:t>
            </a:r>
            <a:r>
              <a:rPr lang="de-CH" dirty="0"/>
              <a:t>, </a:t>
            </a:r>
            <a:r>
              <a:rPr lang="de-CH" dirty="0" err="1"/>
              <a:t>motorbike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house</a:t>
            </a:r>
            <a:r>
              <a:rPr lang="de-CH" dirty="0"/>
              <a:t>,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rental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household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favorite</a:t>
            </a:r>
            <a:r>
              <a:rPr lang="de-CH" dirty="0"/>
              <a:t> </a:t>
            </a:r>
            <a:r>
              <a:rPr lang="de-CH" dirty="0" err="1"/>
              <a:t>objects</a:t>
            </a:r>
            <a:r>
              <a:rPr lang="de-CH" dirty="0"/>
              <a:t> (Mac, Smartphone, </a:t>
            </a:r>
            <a:r>
              <a:rPr lang="de-CH" dirty="0" err="1"/>
              <a:t>watch</a:t>
            </a:r>
            <a:r>
              <a:rPr lang="de-CH" dirty="0"/>
              <a:t>, </a:t>
            </a:r>
            <a:r>
              <a:rPr lang="de-CH" dirty="0" err="1"/>
              <a:t>jewlery</a:t>
            </a:r>
            <a:r>
              <a:rPr lang="de-CH" dirty="0"/>
              <a:t>)</a:t>
            </a:r>
          </a:p>
          <a:p>
            <a:pPr lvl="1"/>
            <a:r>
              <a:rPr lang="de-CH" dirty="0" err="1"/>
              <a:t>Your</a:t>
            </a:r>
            <a:r>
              <a:rPr lang="de-CH" dirty="0"/>
              <a:t>	</a:t>
            </a:r>
            <a:r>
              <a:rPr lang="de-CH" dirty="0" err="1"/>
              <a:t>travel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vacation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startup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employees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payments</a:t>
            </a:r>
            <a:endParaRPr lang="de-CH" dirty="0"/>
          </a:p>
          <a:p>
            <a:pPr lvl="1"/>
            <a:r>
              <a:rPr lang="de-CH" dirty="0"/>
              <a:t>….</a:t>
            </a:r>
          </a:p>
          <a:p>
            <a:pPr lvl="1"/>
            <a:r>
              <a:rPr lang="de-CH" dirty="0" err="1"/>
              <a:t>Your</a:t>
            </a:r>
            <a:r>
              <a:rPr lang="de-CH" dirty="0"/>
              <a:t>	Gamelevel</a:t>
            </a:r>
          </a:p>
          <a:p>
            <a:pPr lvl="1"/>
            <a:r>
              <a:rPr lang="de-CH" dirty="0" err="1"/>
              <a:t>Your</a:t>
            </a:r>
            <a:r>
              <a:rPr lang="de-CH" dirty="0"/>
              <a:t> 	</a:t>
            </a:r>
            <a:r>
              <a:rPr lang="de-CH" dirty="0" err="1"/>
              <a:t>Pokémon’s</a:t>
            </a:r>
            <a:endParaRPr lang="de-CH" dirty="0"/>
          </a:p>
          <a:p>
            <a:pPr lvl="1"/>
            <a:r>
              <a:rPr lang="de-CH" dirty="0" err="1"/>
              <a:t>Your</a:t>
            </a:r>
            <a:r>
              <a:rPr lang="de-CH" dirty="0"/>
              <a:t>	Clans</a:t>
            </a:r>
          </a:p>
        </p:txBody>
      </p:sp>
      <p:sp>
        <p:nvSpPr>
          <p:cNvPr id="5" name="Gleichschenkliges Dreieck 4"/>
          <p:cNvSpPr/>
          <p:nvPr/>
        </p:nvSpPr>
        <p:spPr>
          <a:xfrm>
            <a:off x="727697" y="1856768"/>
            <a:ext cx="3437903" cy="2222043"/>
          </a:xfrm>
          <a:prstGeom prst="triangl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1158361" y="1480458"/>
            <a:ext cx="2633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Person / Assets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16214" y="4078811"/>
            <a:ext cx="89768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Risk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Loss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Damage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8033" y="4178122"/>
            <a:ext cx="11413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Coverage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Protection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239537" y="3638024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contract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price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Bildergebnis für signed con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45" y="2743532"/>
            <a:ext cx="1122206" cy="7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640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insurance</a:t>
            </a:r>
            <a:r>
              <a:rPr lang="de-CH" dirty="0"/>
              <a:t>? (</a:t>
            </a:r>
            <a:r>
              <a:rPr lang="de-CH" dirty="0" err="1"/>
              <a:t>simplified</a:t>
            </a:r>
            <a:r>
              <a:rPr lang="de-CH" dirty="0"/>
              <a:t>)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613895" y="1268640"/>
            <a:ext cx="4109191" cy="3641168"/>
          </a:xfrm>
        </p:spPr>
        <p:txBody>
          <a:bodyPr>
            <a:normAutofit fontScale="85000" lnSpcReduction="20000"/>
          </a:bodyPr>
          <a:lstStyle/>
          <a:p>
            <a:r>
              <a:rPr lang="de-CH" dirty="0" err="1"/>
              <a:t>Examples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risks</a:t>
            </a:r>
            <a:endParaRPr lang="de-CH" dirty="0"/>
          </a:p>
          <a:p>
            <a:pPr lvl="1"/>
            <a:r>
              <a:rPr lang="de-CH" dirty="0"/>
              <a:t>File / </a:t>
            </a:r>
            <a:r>
              <a:rPr lang="de-CH" dirty="0" err="1"/>
              <a:t>elementary</a:t>
            </a:r>
            <a:endParaRPr lang="de-CH" dirty="0"/>
          </a:p>
          <a:p>
            <a:pPr lvl="1"/>
            <a:r>
              <a:rPr lang="de-CH" dirty="0" err="1"/>
              <a:t>Water</a:t>
            </a:r>
            <a:endParaRPr lang="de-CH" dirty="0"/>
          </a:p>
          <a:p>
            <a:pPr lvl="1"/>
            <a:r>
              <a:rPr lang="de-CH" dirty="0" err="1"/>
              <a:t>Burglary</a:t>
            </a:r>
            <a:endParaRPr lang="de-CH" dirty="0"/>
          </a:p>
          <a:p>
            <a:pPr lvl="1"/>
            <a:r>
              <a:rPr lang="de-CH" dirty="0" err="1"/>
              <a:t>Theft</a:t>
            </a:r>
            <a:endParaRPr lang="de-CH" dirty="0"/>
          </a:p>
          <a:p>
            <a:pPr lvl="1"/>
            <a:r>
              <a:rPr lang="de-CH" dirty="0"/>
              <a:t>Glass</a:t>
            </a:r>
          </a:p>
          <a:p>
            <a:pPr lvl="1"/>
            <a:r>
              <a:rPr lang="de-CH" dirty="0"/>
              <a:t>Loss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damage</a:t>
            </a:r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 err="1"/>
              <a:t>Liability</a:t>
            </a:r>
            <a:r>
              <a:rPr lang="de-CH" dirty="0"/>
              <a:t> – </a:t>
            </a:r>
            <a:r>
              <a:rPr lang="de-CH" dirty="0" err="1"/>
              <a:t>damage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3rd </a:t>
            </a:r>
            <a:r>
              <a:rPr lang="de-CH" dirty="0" err="1"/>
              <a:t>party</a:t>
            </a:r>
            <a:endParaRPr lang="de-CH" dirty="0"/>
          </a:p>
          <a:p>
            <a:pPr lvl="1"/>
            <a:endParaRPr lang="de-CH" dirty="0"/>
          </a:p>
          <a:p>
            <a:pPr lvl="1"/>
            <a:r>
              <a:rPr lang="de-CH" dirty="0" err="1"/>
              <a:t>Health</a:t>
            </a:r>
            <a:endParaRPr lang="de-CH" dirty="0"/>
          </a:p>
          <a:p>
            <a:pPr lvl="1"/>
            <a:r>
              <a:rPr lang="de-CH" dirty="0" err="1"/>
              <a:t>Accidents</a:t>
            </a:r>
            <a:endParaRPr lang="de-CH" dirty="0"/>
          </a:p>
          <a:p>
            <a:pPr lvl="1"/>
            <a:r>
              <a:rPr lang="de-CH" dirty="0"/>
              <a:t>Death</a:t>
            </a:r>
          </a:p>
          <a:p>
            <a:pPr lvl="1"/>
            <a:r>
              <a:rPr lang="de-CH" dirty="0" err="1"/>
              <a:t>Invalidity</a:t>
            </a:r>
            <a:endParaRPr lang="de-CH" dirty="0"/>
          </a:p>
          <a:p>
            <a:pPr lvl="1"/>
            <a:r>
              <a:rPr lang="de-CH" dirty="0"/>
              <a:t>Life</a:t>
            </a:r>
          </a:p>
        </p:txBody>
      </p:sp>
      <p:sp>
        <p:nvSpPr>
          <p:cNvPr id="5" name="Gleichschenkliges Dreieck 4"/>
          <p:cNvSpPr/>
          <p:nvPr/>
        </p:nvSpPr>
        <p:spPr>
          <a:xfrm>
            <a:off x="727697" y="1856768"/>
            <a:ext cx="3437903" cy="2222043"/>
          </a:xfrm>
          <a:prstGeom prst="triangl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3716214" y="4078811"/>
            <a:ext cx="89768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Risk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of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Loss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</a:t>
            </a:r>
            <a:b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Damage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8033" y="4178122"/>
            <a:ext cx="11413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Coverage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Protection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239537" y="3638024"/>
            <a:ext cx="25519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contract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price</a:t>
            </a:r>
            <a:endParaRPr lang="de-CH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2" descr="Bildergebnis für signed con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545" y="2743532"/>
            <a:ext cx="1122206" cy="74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1158361" y="1480458"/>
            <a:ext cx="2633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Object</a:t>
            </a:r>
            <a:r>
              <a:rPr lang="de-CH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Person / Assets</a:t>
            </a:r>
          </a:p>
        </p:txBody>
      </p:sp>
    </p:spTree>
    <p:extLst>
      <p:ext uri="{BB962C8B-B14F-4D97-AF65-F5344CB8AC3E}">
        <p14:creationId xmlns:p14="http://schemas.microsoft.com/office/powerpoint/2010/main" val="10994307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sym typeface="Wingdings" panose="05000000000000000000" pitchFamily="2" charset="2"/>
              </a:rPr>
              <a:t>1: new insurance interfaces</a:t>
            </a:r>
            <a:endParaRPr lang="de-CH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64294" cy="3669120"/>
          </a:xfrm>
        </p:spPr>
        <p:txBody>
          <a:bodyPr/>
          <a:lstStyle/>
          <a:p>
            <a:r>
              <a:rPr lang="en-US" dirty="0"/>
              <a:t>Our problem</a:t>
            </a:r>
          </a:p>
          <a:p>
            <a:pPr lvl="1"/>
            <a:r>
              <a:rPr lang="en-US" dirty="0"/>
              <a:t>UI’s are too complex, too fuzzy, to much complexity</a:t>
            </a:r>
          </a:p>
          <a:p>
            <a:pPr lvl="1"/>
            <a:r>
              <a:rPr lang="en-US" dirty="0"/>
              <a:t>Onboarding / start an insurance process is boring, time consuming and</a:t>
            </a:r>
          </a:p>
          <a:p>
            <a:pPr lvl="1"/>
            <a:r>
              <a:rPr lang="en-US" dirty="0"/>
              <a:t>Too many questions to ask</a:t>
            </a:r>
          </a:p>
          <a:p>
            <a:r>
              <a:rPr lang="en-US" dirty="0"/>
              <a:t>Games</a:t>
            </a:r>
          </a:p>
          <a:p>
            <a:pPr lvl="1"/>
            <a:r>
              <a:rPr lang="en-US" dirty="0"/>
              <a:t>Registration / onboarding is so simple</a:t>
            </a:r>
          </a:p>
          <a:p>
            <a:pPr lvl="1"/>
            <a:r>
              <a:rPr lang="en-US" dirty="0"/>
              <a:t>Millennials / juniors can do it</a:t>
            </a:r>
          </a:p>
        </p:txBody>
      </p:sp>
      <p:sp>
        <p:nvSpPr>
          <p:cNvPr id="30" name="Inhaltsplatzhalter 29"/>
          <p:cNvSpPr>
            <a:spLocks noGrp="1"/>
          </p:cNvSpPr>
          <p:nvPr>
            <p:ph sz="quarter" idx="16"/>
          </p:nvPr>
        </p:nvSpPr>
        <p:spPr>
          <a:xfrm>
            <a:off x="4613896" y="1268640"/>
            <a:ext cx="3764294" cy="3669120"/>
          </a:xfrm>
        </p:spPr>
        <p:txBody>
          <a:bodyPr>
            <a:normAutofit/>
          </a:bodyPr>
          <a:lstStyle/>
          <a:p>
            <a:r>
              <a:rPr lang="en-US" dirty="0"/>
              <a:t>Your job?</a:t>
            </a:r>
          </a:p>
          <a:p>
            <a:pPr lvl="1"/>
            <a:r>
              <a:rPr lang="en-US" dirty="0"/>
              <a:t>Could we simplify the onboarding of a customer?</a:t>
            </a:r>
          </a:p>
          <a:p>
            <a:pPr lvl="1"/>
            <a:r>
              <a:rPr lang="en-US" dirty="0"/>
              <a:t>Could we create interactive registration like in a Game?</a:t>
            </a:r>
          </a:p>
          <a:p>
            <a:pPr lvl="1"/>
            <a:r>
              <a:rPr lang="en-US" dirty="0"/>
              <a:t>Could we use kind of Avatar to explain what has to be done?</a:t>
            </a:r>
          </a:p>
          <a:p>
            <a:pPr lvl="1"/>
            <a:r>
              <a:rPr lang="en-US" dirty="0"/>
              <a:t>Could we use Augmented Reality to simplify?</a:t>
            </a:r>
          </a:p>
        </p:txBody>
      </p:sp>
      <p:pic>
        <p:nvPicPr>
          <p:cNvPr id="31" name="Picture 13" descr="http://notebookitalia.it/images/stories/microsoft_hololens/microsoft_hololens_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94" y="3691890"/>
            <a:ext cx="1105203" cy="73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eck 31"/>
          <p:cNvSpPr/>
          <p:nvPr/>
        </p:nvSpPr>
        <p:spPr>
          <a:xfrm>
            <a:off x="891540" y="4688432"/>
            <a:ext cx="7486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 err="1">
                <a:highlight>
                  <a:srgbClr val="FF0000"/>
                </a:highlight>
              </a:rPr>
              <a:t>Important</a:t>
            </a:r>
            <a:r>
              <a:rPr lang="de-CH" dirty="0">
                <a:highlight>
                  <a:srgbClr val="FF0000"/>
                </a:highlight>
              </a:rPr>
              <a:t>: </a:t>
            </a:r>
            <a:r>
              <a:rPr lang="de-CH" dirty="0" err="1">
                <a:highlight>
                  <a:srgbClr val="FF0000"/>
                </a:highlight>
              </a:rPr>
              <a:t>simplify</a:t>
            </a:r>
            <a:r>
              <a:rPr lang="de-CH" dirty="0">
                <a:highlight>
                  <a:srgbClr val="FF0000"/>
                </a:highlight>
              </a:rPr>
              <a:t> </a:t>
            </a:r>
            <a:r>
              <a:rPr lang="de-CH" dirty="0" err="1">
                <a:highlight>
                  <a:srgbClr val="FF0000"/>
                </a:highlight>
              </a:rPr>
              <a:t>the</a:t>
            </a:r>
            <a:r>
              <a:rPr lang="de-CH" dirty="0">
                <a:highlight>
                  <a:srgbClr val="FF0000"/>
                </a:highlight>
              </a:rPr>
              <a:t> </a:t>
            </a:r>
            <a:r>
              <a:rPr lang="de-CH" dirty="0" err="1">
                <a:highlight>
                  <a:srgbClr val="FF0000"/>
                </a:highlight>
              </a:rPr>
              <a:t>insurance</a:t>
            </a:r>
            <a:r>
              <a:rPr lang="de-CH" dirty="0">
                <a:highlight>
                  <a:srgbClr val="FF0000"/>
                </a:highlight>
              </a:rPr>
              <a:t> </a:t>
            </a:r>
            <a:r>
              <a:rPr lang="de-CH" dirty="0" err="1">
                <a:highlight>
                  <a:srgbClr val="FF0000"/>
                </a:highlight>
              </a:rPr>
              <a:t>details</a:t>
            </a:r>
            <a:r>
              <a:rPr lang="de-CH" dirty="0">
                <a:highlight>
                  <a:srgbClr val="FF0000"/>
                </a:highlight>
              </a:rPr>
              <a:t> / </a:t>
            </a:r>
            <a:r>
              <a:rPr lang="de-CH" dirty="0" err="1">
                <a:highlight>
                  <a:srgbClr val="FF0000"/>
                </a:highlight>
              </a:rPr>
              <a:t>you</a:t>
            </a:r>
            <a:r>
              <a:rPr lang="de-CH" dirty="0">
                <a:highlight>
                  <a:srgbClr val="FF0000"/>
                </a:highlight>
              </a:rPr>
              <a:t> </a:t>
            </a:r>
            <a:r>
              <a:rPr lang="de-CH" dirty="0" err="1">
                <a:highlight>
                  <a:srgbClr val="FF0000"/>
                </a:highlight>
              </a:rPr>
              <a:t>are</a:t>
            </a:r>
            <a:r>
              <a:rPr lang="de-CH" dirty="0">
                <a:highlight>
                  <a:srgbClr val="FF0000"/>
                </a:highlight>
              </a:rPr>
              <a:t> not an expert</a:t>
            </a:r>
          </a:p>
        </p:txBody>
      </p:sp>
    </p:spTree>
    <p:extLst>
      <p:ext uri="{BB962C8B-B14F-4D97-AF65-F5344CB8AC3E}">
        <p14:creationId xmlns:p14="http://schemas.microsoft.com/office/powerpoint/2010/main" val="515502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ym typeface="Wingdings" panose="05000000000000000000" pitchFamily="2" charset="2"/>
              </a:rPr>
              <a:t>2: Membership </a:t>
            </a:r>
            <a:r>
              <a:rPr lang="de-CH" dirty="0" err="1">
                <a:sym typeface="Wingdings" panose="05000000000000000000" pitchFamily="2" charset="2"/>
              </a:rPr>
              <a:t>instead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err="1">
                <a:sym typeface="Wingdings" panose="05000000000000000000" pitchFamily="2" charset="2"/>
              </a:rPr>
              <a:t>of</a:t>
            </a:r>
            <a:r>
              <a:rPr lang="de-CH" dirty="0">
                <a:sym typeface="Wingdings" panose="05000000000000000000" pitchFamily="2" charset="2"/>
              </a:rPr>
              <a:t> premium</a:t>
            </a:r>
            <a:endParaRPr lang="de-CH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5"/>
          </p:nvPr>
        </p:nvSpPr>
        <p:spPr>
          <a:xfrm>
            <a:off x="727696" y="1268640"/>
            <a:ext cx="3764294" cy="36691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Our problem</a:t>
            </a:r>
          </a:p>
          <a:p>
            <a:pPr lvl="1"/>
            <a:r>
              <a:rPr lang="en-US" dirty="0"/>
              <a:t>We have 3 Line of Business, &gt; 20 product branches, &gt; 50 different insurance products: </a:t>
            </a:r>
            <a:r>
              <a:rPr lang="en-US" dirty="0" err="1"/>
              <a:t>Grrrr</a:t>
            </a:r>
            <a:r>
              <a:rPr lang="en-US" dirty="0"/>
              <a:t> !!</a:t>
            </a:r>
          </a:p>
          <a:p>
            <a:pPr lvl="1"/>
            <a:r>
              <a:rPr lang="en-US" dirty="0"/>
              <a:t>Each policy has its own price / premium / bill / letter / thank you mail  …. </a:t>
            </a:r>
            <a:r>
              <a:rPr lang="en-US" dirty="0" err="1"/>
              <a:t>Grrrr</a:t>
            </a:r>
            <a:r>
              <a:rPr lang="en-US" dirty="0"/>
              <a:t> !!</a:t>
            </a:r>
          </a:p>
          <a:p>
            <a:pPr lvl="1"/>
            <a:r>
              <a:rPr lang="en-US" dirty="0"/>
              <a:t>No real online insurance</a:t>
            </a:r>
          </a:p>
          <a:p>
            <a:pPr lvl="1"/>
            <a:r>
              <a:rPr lang="en-US" dirty="0"/>
              <a:t>Not 1 insurance</a:t>
            </a:r>
          </a:p>
          <a:p>
            <a:r>
              <a:rPr lang="en-US" dirty="0"/>
              <a:t>Games</a:t>
            </a:r>
          </a:p>
          <a:p>
            <a:pPr lvl="1"/>
            <a:r>
              <a:rPr lang="en-US" dirty="0"/>
              <a:t>1 Game = 50 Levels</a:t>
            </a:r>
          </a:p>
          <a:p>
            <a:pPr lvl="1"/>
            <a:r>
              <a:rPr lang="en-US" dirty="0"/>
              <a:t>1 Membership you start with</a:t>
            </a:r>
          </a:p>
          <a:p>
            <a:pPr lvl="1"/>
            <a:r>
              <a:rPr lang="en-US" dirty="0"/>
              <a:t>Increase, buy more if you fail</a:t>
            </a:r>
          </a:p>
        </p:txBody>
      </p:sp>
      <p:sp>
        <p:nvSpPr>
          <p:cNvPr id="30" name="Inhaltsplatzhalter 29"/>
          <p:cNvSpPr>
            <a:spLocks noGrp="1"/>
          </p:cNvSpPr>
          <p:nvPr>
            <p:ph sz="quarter" idx="16"/>
          </p:nvPr>
        </p:nvSpPr>
        <p:spPr>
          <a:xfrm>
            <a:off x="4613896" y="1268640"/>
            <a:ext cx="3764294" cy="36691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Your job?</a:t>
            </a:r>
          </a:p>
          <a:p>
            <a:pPr lvl="1"/>
            <a:r>
              <a:rPr lang="en-US" dirty="0"/>
              <a:t>Could we just have 1 policy and 1 membership?</a:t>
            </a:r>
          </a:p>
          <a:p>
            <a:pPr lvl="1"/>
            <a:r>
              <a:rPr lang="en-US" dirty="0"/>
              <a:t>Could we add risks / coverages as simple as adding / buying a Level?</a:t>
            </a:r>
          </a:p>
          <a:p>
            <a:pPr lvl="1"/>
            <a:r>
              <a:rPr lang="en-US" dirty="0"/>
              <a:t>Could we decrease membership if no accident?</a:t>
            </a:r>
          </a:p>
          <a:p>
            <a:pPr lvl="1"/>
            <a:r>
              <a:rPr lang="en-US" dirty="0"/>
              <a:t>Could we increase if there is an accident?</a:t>
            </a:r>
          </a:p>
          <a:p>
            <a:pPr lvl="1"/>
            <a:r>
              <a:rPr lang="en-US" dirty="0"/>
              <a:t>Could we decrease membership while being in peer2peer community?</a:t>
            </a:r>
          </a:p>
        </p:txBody>
      </p:sp>
    </p:spTree>
    <p:extLst>
      <p:ext uri="{BB962C8B-B14F-4D97-AF65-F5344CB8AC3E}">
        <p14:creationId xmlns:p14="http://schemas.microsoft.com/office/powerpoint/2010/main" val="1587451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</p:bldLst>
  </p:timing>
</p:sld>
</file>

<file path=ppt/theme/theme1.xml><?xml version="1.0" encoding="utf-8"?>
<a:theme xmlns:a="http://schemas.openxmlformats.org/drawingml/2006/main" name="AXA_16-9_D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103184"/>
      </a:accent1>
      <a:accent2>
        <a:srgbClr val="4B91CD"/>
      </a:accent2>
      <a:accent3>
        <a:srgbClr val="B69049"/>
      </a:accent3>
      <a:accent4>
        <a:srgbClr val="004563"/>
      </a:accent4>
      <a:accent5>
        <a:srgbClr val="7FA2B1"/>
      </a:accent5>
      <a:accent6>
        <a:srgbClr val="FF1821"/>
      </a:accent6>
      <a:hlink>
        <a:srgbClr val="4B91CD"/>
      </a:hlink>
      <a:folHlink>
        <a:srgbClr val="800080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AXA Palette 2014 - 6 couleurs">
      <a:dk1>
        <a:sysClr val="windowText" lastClr="000000"/>
      </a:dk1>
      <a:lt1>
        <a:sysClr val="window" lastClr="FFFFFF"/>
      </a:lt1>
      <a:dk2>
        <a:srgbClr val="004563"/>
      </a:dk2>
      <a:lt2>
        <a:srgbClr val="707173"/>
      </a:lt2>
      <a:accent1>
        <a:srgbClr val="4977B6"/>
      </a:accent1>
      <a:accent2>
        <a:srgbClr val="00727A"/>
      </a:accent2>
      <a:accent3>
        <a:srgbClr val="FACE50"/>
      </a:accent3>
      <a:accent4>
        <a:srgbClr val="E40A38"/>
      </a:accent4>
      <a:accent5>
        <a:srgbClr val="550034"/>
      </a:accent5>
      <a:accent6>
        <a:srgbClr val="7FA2B1"/>
      </a:accent6>
      <a:hlink>
        <a:srgbClr val="004893"/>
      </a:hlink>
      <a:folHlink>
        <a:srgbClr val="93569A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AXA Palette 2014 - 6 couleurs">
      <a:dk1>
        <a:sysClr val="windowText" lastClr="000000"/>
      </a:dk1>
      <a:lt1>
        <a:sysClr val="window" lastClr="FFFFFF"/>
      </a:lt1>
      <a:dk2>
        <a:srgbClr val="004563"/>
      </a:dk2>
      <a:lt2>
        <a:srgbClr val="707173"/>
      </a:lt2>
      <a:accent1>
        <a:srgbClr val="4977B6"/>
      </a:accent1>
      <a:accent2>
        <a:srgbClr val="00727A"/>
      </a:accent2>
      <a:accent3>
        <a:srgbClr val="FACE50"/>
      </a:accent3>
      <a:accent4>
        <a:srgbClr val="E40A38"/>
      </a:accent4>
      <a:accent5>
        <a:srgbClr val="550034"/>
      </a:accent5>
      <a:accent6>
        <a:srgbClr val="7FA2B1"/>
      </a:accent6>
      <a:hlink>
        <a:srgbClr val="004893"/>
      </a:hlink>
      <a:folHlink>
        <a:srgbClr val="93569A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AXA_16-9_D</Template>
  <TotalTime>0</TotalTime>
  <Words>879</Words>
  <Application>Microsoft Office PowerPoint</Application>
  <PresentationFormat>Bildschirmpräsentation (16:9)</PresentationFormat>
  <Paragraphs>184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Symbol</vt:lpstr>
      <vt:lpstr>Wingdings</vt:lpstr>
      <vt:lpstr>AXA_16-9_D</vt:lpstr>
      <vt:lpstr>PowerPoint-Präsentation</vt:lpstr>
      <vt:lpstr>PowerPoint-Präsentation</vt:lpstr>
      <vt:lpstr>PowerPoint-Präsentation</vt:lpstr>
      <vt:lpstr>PowerPoint-Präsentation</vt:lpstr>
      <vt:lpstr>What is an insurance? (simplified)</vt:lpstr>
      <vt:lpstr>What is an insurance? (simplified)</vt:lpstr>
      <vt:lpstr>What is an insurance? (simplified)</vt:lpstr>
      <vt:lpstr>1: new insurance interfaces</vt:lpstr>
      <vt:lpstr>2: Membership instead of premium</vt:lpstr>
      <vt:lpstr>3: Augmented reality interactions</vt:lpstr>
      <vt:lpstr>4: Insurance products within a Game</vt:lpstr>
      <vt:lpstr>Our assets to you</vt:lpstr>
      <vt:lpstr>PowerPoint-Präsentation</vt:lpstr>
      <vt:lpstr>PowerPoint-Präsentation</vt:lpstr>
      <vt:lpstr>PowerPoint-Präsentation</vt:lpstr>
      <vt:lpstr>PowerPoint-Präsentation</vt:lpstr>
    </vt:vector>
  </TitlesOfParts>
  <Company>AXA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Lorenz Hänggi</dc:creator>
  <cp:lastModifiedBy>Lorenz Hänggi</cp:lastModifiedBy>
  <cp:revision>44</cp:revision>
  <cp:lastPrinted>2014-11-07T16:19:12Z</cp:lastPrinted>
  <dcterms:created xsi:type="dcterms:W3CDTF">2016-09-03T04:01:29Z</dcterms:created>
  <dcterms:modified xsi:type="dcterms:W3CDTF">2016-09-16T05:17:12Z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-1523324207</vt:i4>
  </property>
  <property fmtid="{D5CDD505-2E9C-101B-9397-08002B2CF9AE}" pid="3" name="_NewReviewCycle">
    <vt:lpwstr/>
  </property>
  <property fmtid="{D5CDD505-2E9C-101B-9397-08002B2CF9AE}" pid="4" name="_EmailSubject">
    <vt:lpwstr>PPT Template</vt:lpwstr>
  </property>
  <property fmtid="{D5CDD505-2E9C-101B-9397-08002B2CF9AE}" pid="5" name="_AuthorEmail">
    <vt:lpwstr>axatemplates@axa.ch</vt:lpwstr>
  </property>
  <property fmtid="{D5CDD505-2E9C-101B-9397-08002B2CF9AE}" pid="6" name="_AuthorEmailDisplayName">
    <vt:lpwstr>Office Templates</vt:lpwstr>
  </property>
  <property fmtid="{D5CDD505-2E9C-101B-9397-08002B2CF9AE}" pid="7" name="_PreviousAdHocReviewCycleID">
    <vt:i4>1183487958</vt:i4>
  </property>
</Properties>
</file>